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7"/>
    <p:sldMasterId id="2147483660" r:id="rId28"/>
    <p:sldMasterId id="2147483678" r:id="rId29"/>
    <p:sldMasterId id="2147483680" r:id="rId30"/>
    <p:sldMasterId id="2147483682" r:id="rId31"/>
    <p:sldMasterId id="2147483684" r:id="rId32"/>
    <p:sldMasterId id="2147483686" r:id="rId33"/>
    <p:sldMasterId id="2147483688" r:id="rId34"/>
    <p:sldMasterId id="2147483690" r:id="rId35"/>
    <p:sldMasterId id="2147483692" r:id="rId36"/>
    <p:sldMasterId id="2147483694" r:id="rId37"/>
    <p:sldMasterId id="2147483696" r:id="rId38"/>
    <p:sldMasterId id="2147483698" r:id="rId39"/>
  </p:sldMasterIdLst>
  <p:notesMasterIdLst>
    <p:notesMasterId r:id="rId62"/>
  </p:notesMasterIdLst>
  <p:handoutMasterIdLst>
    <p:handoutMasterId r:id="rId63"/>
  </p:handoutMasterIdLst>
  <p:sldIdLst>
    <p:sldId id="256" r:id="rId40"/>
    <p:sldId id="321" r:id="rId41"/>
    <p:sldId id="322" r:id="rId42"/>
    <p:sldId id="324" r:id="rId43"/>
    <p:sldId id="325" r:id="rId44"/>
    <p:sldId id="326" r:id="rId45"/>
    <p:sldId id="327" r:id="rId46"/>
    <p:sldId id="328" r:id="rId47"/>
    <p:sldId id="329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31" r:id="rId60"/>
    <p:sldId id="320" r:id="rId61"/>
  </p:sldIdLst>
  <p:sldSz cx="9144000" cy="6858000" type="screen4x3"/>
  <p:notesSz cx="6858000" cy="9947275"/>
  <p:defaultTextStyle>
    <a:defPPr>
      <a:defRPr lang="en-US"/>
    </a:defPPr>
    <a:lvl1pPr marL="0" algn="l" defTabSz="907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905" algn="l" defTabSz="907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7797" algn="l" defTabSz="907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1683" algn="l" defTabSz="907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5601" algn="l" defTabSz="907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9487" algn="l" defTabSz="907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3383" algn="l" defTabSz="907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7272" algn="l" defTabSz="907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1176" algn="l" defTabSz="907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660"/>
  </p:normalViewPr>
  <p:slideViewPr>
    <p:cSldViewPr>
      <p:cViewPr varScale="1">
        <p:scale>
          <a:sx n="62" d="100"/>
          <a:sy n="62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Master" Target="slideMasters/slideMaster13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8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Master" Target="slideMasters/slideMaster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6.xml"/><Relationship Id="rId37" Type="http://schemas.openxmlformats.org/officeDocument/2006/relationships/slideMaster" Target="slideMasters/slideMaster11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2.xml"/><Relationship Id="rId36" Type="http://schemas.openxmlformats.org/officeDocument/2006/relationships/slideMaster" Target="slideMasters/slideMaster10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61" Type="http://schemas.openxmlformats.org/officeDocument/2006/relationships/slide" Target="slides/slide22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5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slideMaster" Target="slideMasters/slideMaster4.xml"/><Relationship Id="rId35" Type="http://schemas.openxmlformats.org/officeDocument/2006/relationships/slideMaster" Target="slideMasters/slideMaster9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7.xml"/><Relationship Id="rId38" Type="http://schemas.openxmlformats.org/officeDocument/2006/relationships/slideMaster" Target="slideMasters/slideMaster12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75D00-C080-475A-8782-F898EAAFB933}" type="doc">
      <dgm:prSet loTypeId="urn:microsoft.com/office/officeart/2005/8/layout/vList5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8B8ABF5B-002F-440F-8CD0-1D738872A4CA}">
      <dgm:prSet phldrT="[Text]" custT="1"/>
      <dgm:spPr/>
      <dgm:t>
        <a:bodyPr/>
        <a:lstStyle/>
        <a:p>
          <a:r>
            <a:rPr lang="en-US" sz="1800" dirty="0" smtClean="0">
              <a:latin typeface="+mj-lt"/>
            </a:rPr>
            <a:t>DAK Movement</a:t>
          </a:r>
          <a:endParaRPr lang="en-GB" sz="1800" dirty="0">
            <a:latin typeface="+mj-lt"/>
          </a:endParaRPr>
        </a:p>
      </dgm:t>
    </dgm:pt>
    <dgm:pt modelId="{DBDC1F0E-43DF-44FA-919F-44A6C4242C0D}" type="parTrans" cxnId="{93BAB2AF-F372-494E-BE02-3CA3E52DCE3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F253AF2-0700-4A23-AA95-F14DE07DFFB5}" type="sibTrans" cxnId="{93BAB2AF-F372-494E-BE02-3CA3E52DCE3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890ABA7-5165-4D1B-B360-0753D4B93F27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Multiple register entry  - increase manual efforts, prone to mistakes</a:t>
          </a:r>
          <a:endParaRPr lang="en-GB" sz="1800" dirty="0">
            <a:latin typeface="+mj-lt"/>
          </a:endParaRPr>
        </a:p>
      </dgm:t>
    </dgm:pt>
    <dgm:pt modelId="{E5C6B6E2-5680-4604-84E6-0F9400104491}" type="parTrans" cxnId="{6A5C4412-5953-4EE4-A03E-DD04B674803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C3C5179-0014-42F0-907F-55620A8290FC}" type="sibTrans" cxnId="{6A5C4412-5953-4EE4-A03E-DD04B674803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BA8BAD1-F3F5-4E10-BC90-03380D3FADA9}">
      <dgm:prSet phldrT="[Text]" custT="1"/>
      <dgm:spPr/>
      <dgm:t>
        <a:bodyPr/>
        <a:lstStyle/>
        <a:p>
          <a:r>
            <a:rPr lang="en-US" sz="1800" dirty="0" smtClean="0">
              <a:latin typeface="+mj-lt"/>
            </a:rPr>
            <a:t>File Movement</a:t>
          </a:r>
          <a:endParaRPr lang="en-GB" sz="1800" dirty="0">
            <a:latin typeface="+mj-lt"/>
          </a:endParaRPr>
        </a:p>
      </dgm:t>
    </dgm:pt>
    <dgm:pt modelId="{6A47DAA2-D3C3-4CCC-AA02-0C5558F39042}" type="parTrans" cxnId="{5EB98975-E20F-47B8-8ABF-9EB1DFE0A6B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B05E7E7-4C17-4D4E-9168-306DFE8347E5}" type="sibTrans" cxnId="{5EB98975-E20F-47B8-8ABF-9EB1DFE0A6B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D3A532B-E93A-49D5-9DC8-EDD3BB801DE5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Policy based processing– prone to human errors</a:t>
          </a:r>
          <a:endParaRPr lang="en-GB" sz="1800" dirty="0">
            <a:latin typeface="+mj-lt"/>
          </a:endParaRPr>
        </a:p>
      </dgm:t>
    </dgm:pt>
    <dgm:pt modelId="{A432D0B1-42C0-4974-9875-86221BD81045}" type="parTrans" cxnId="{E10C8F81-ACCB-4220-9178-46524A77978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D91CF74-E123-44BC-9F12-7EF4059E770B}" type="sibTrans" cxnId="{E10C8F81-ACCB-4220-9178-46524A77978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12EE1E7-374F-41A6-9102-9F33446802C1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Searching files in critical situations</a:t>
          </a:r>
          <a:endParaRPr lang="en-GB" sz="1800" dirty="0">
            <a:latin typeface="+mj-lt"/>
          </a:endParaRPr>
        </a:p>
      </dgm:t>
    </dgm:pt>
    <dgm:pt modelId="{5D7EF57C-14BE-4DCC-9662-A4360D01D18D}" type="parTrans" cxnId="{57ADCEA0-554D-4CBC-A267-0A4FB0F7126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35A03FA-3607-4147-9D86-3C90292245B3}" type="sibTrans" cxnId="{57ADCEA0-554D-4CBC-A267-0A4FB0F7126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AF76198-7CE7-418E-AE8C-6BAC8EF4C095}">
      <dgm:prSet phldrT="[Text]" custT="1"/>
      <dgm:spPr/>
      <dgm:t>
        <a:bodyPr/>
        <a:lstStyle/>
        <a:p>
          <a:r>
            <a:rPr lang="en-US" sz="1800" dirty="0" smtClean="0">
              <a:latin typeface="+mj-lt"/>
            </a:rPr>
            <a:t>Archival</a:t>
          </a:r>
          <a:endParaRPr lang="en-GB" sz="1800" dirty="0">
            <a:latin typeface="+mj-lt"/>
          </a:endParaRPr>
        </a:p>
      </dgm:t>
    </dgm:pt>
    <dgm:pt modelId="{303DFF30-5EF3-4F42-BE98-10A93FA8C48B}" type="parTrans" cxnId="{045B7E59-98B1-4DEB-9DFF-62CCAE03C12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D9DBF5E-B994-4768-A04A-63C501803EE5}" type="sibTrans" cxnId="{045B7E59-98B1-4DEB-9DFF-62CCAE03C12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6E0650F-5320-416E-AC5E-0C9C89237026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Maintaining large volume of files/ documents</a:t>
          </a:r>
          <a:endParaRPr lang="en-GB" sz="1800" dirty="0">
            <a:latin typeface="+mj-lt"/>
          </a:endParaRPr>
        </a:p>
      </dgm:t>
    </dgm:pt>
    <dgm:pt modelId="{2F3471D3-523C-4F33-AD8D-8ADEA89C23B0}" type="parTrans" cxnId="{3789B4D9-245A-470B-B339-296A389A24D5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2FF7954-BF2C-49B5-AA0E-FA255ADFF554}" type="sibTrans" cxnId="{3789B4D9-245A-470B-B339-296A389A24D5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D63DD21-7525-4BA1-895E-536D9E3C3D92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Difficulty in preserving manual files – chances of damage and loss</a:t>
          </a:r>
          <a:endParaRPr lang="en-GB" sz="1800" dirty="0">
            <a:latin typeface="+mj-lt"/>
          </a:endParaRPr>
        </a:p>
      </dgm:t>
    </dgm:pt>
    <dgm:pt modelId="{F608CDF7-3A8E-45CA-915C-8FCB3B53ADED}" type="parTrans" cxnId="{3B0D38DC-751B-42E4-BD43-CEED3028FFB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9BED596-D55C-42D1-A390-70FFC29633CD}" type="sibTrans" cxnId="{3B0D38DC-751B-42E4-BD43-CEED3028FFB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0C7E57D-960C-482D-9ACD-3F9A6585CA77}">
      <dgm:prSet phldrT="[Text]" custT="1"/>
      <dgm:spPr/>
      <dgm:t>
        <a:bodyPr/>
        <a:lstStyle/>
        <a:p>
          <a:r>
            <a:rPr lang="en-US" sz="1800" dirty="0" smtClean="0">
              <a:latin typeface="+mj-lt"/>
            </a:rPr>
            <a:t>Retrieval and Tracking</a:t>
          </a:r>
          <a:endParaRPr lang="en-GB" sz="1800" dirty="0">
            <a:latin typeface="+mj-lt"/>
          </a:endParaRPr>
        </a:p>
      </dgm:t>
    </dgm:pt>
    <dgm:pt modelId="{048B14E4-086E-4803-B80D-2CED8F066565}" type="parTrans" cxnId="{372CFA94-A984-4CB6-A3E8-5FD44A9E089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B1A0BCE-D013-4C00-9963-DDFE9FE784D1}" type="sibTrans" cxnId="{372CFA94-A984-4CB6-A3E8-5FD44A9E089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84C47AB-F666-45E1-9032-FD67B74433B4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Various number generated for same DAK</a:t>
          </a:r>
          <a:endParaRPr lang="en-GB" sz="1800" dirty="0">
            <a:latin typeface="+mj-lt"/>
          </a:endParaRPr>
        </a:p>
      </dgm:t>
    </dgm:pt>
    <dgm:pt modelId="{4C8537C9-6901-4592-9C79-5CA231EB8229}" type="parTrans" cxnId="{A35A3DD3-3C59-4A4F-8BE5-C831351EC98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E72A4CE-D5D0-4A27-BC0A-9F6296DFF3FC}" type="sibTrans" cxnId="{A35A3DD3-3C59-4A4F-8BE5-C831351EC98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4F0B400-E1C0-4772-B45F-D87628614958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Time taking process (multiple copies of same DAK )</a:t>
          </a:r>
          <a:endParaRPr lang="en-GB" sz="1800" dirty="0">
            <a:latin typeface="+mj-lt"/>
          </a:endParaRPr>
        </a:p>
      </dgm:t>
    </dgm:pt>
    <dgm:pt modelId="{AF91EF43-30D9-43EF-BD9B-AFEB6EB69BE7}" type="parTrans" cxnId="{717988D3-7164-4D96-8050-6FC4AFD4B0E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4DFE20D-2C87-4017-A65A-CF45C25B44C8}" type="sibTrans" cxnId="{717988D3-7164-4D96-8050-6FC4AFD4B0E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A161888-5B9C-40CE-851D-2A4FA35E8E4B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Lengthening of File Movement cycle due to absence of a single official</a:t>
          </a:r>
          <a:endParaRPr lang="en-GB" sz="1800" dirty="0">
            <a:latin typeface="+mj-lt"/>
          </a:endParaRPr>
        </a:p>
      </dgm:t>
    </dgm:pt>
    <dgm:pt modelId="{674FDC84-6639-4A0E-AE9C-325486F5484D}" type="parTrans" cxnId="{D9A30464-6EC4-4480-894B-1B5669CC158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2219A6B-65E8-4689-AF25-F06DBEE693E6}" type="sibTrans" cxnId="{D9A30464-6EC4-4480-894B-1B5669CC158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CBA5B38-08C5-44C4-B745-830C3E385FC5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Increasing cost and space to preserve files</a:t>
          </a:r>
          <a:endParaRPr lang="en-GB" sz="1800" dirty="0">
            <a:latin typeface="+mj-lt"/>
          </a:endParaRPr>
        </a:p>
      </dgm:t>
    </dgm:pt>
    <dgm:pt modelId="{6A82D1F5-A7F9-43BF-A7C8-209259135D43}" type="parTrans" cxnId="{CF1B0724-591C-4F33-AB5F-535DD71CE30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38EDFFC-1480-4C64-BD7B-8886E4FDCACA}" type="sibTrans" cxnId="{CF1B0724-591C-4F33-AB5F-535DD71CE30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E95CE33-4B5C-4CAE-8A52-EFB913349EEA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Tracking of files in movement</a:t>
          </a:r>
          <a:endParaRPr lang="en-GB" sz="1800" dirty="0">
            <a:latin typeface="+mj-lt"/>
          </a:endParaRPr>
        </a:p>
      </dgm:t>
    </dgm:pt>
    <dgm:pt modelId="{9B120C52-EE80-453E-B3CD-4871BC3478C5}" type="parTrans" cxnId="{2B95AB1D-D031-4A6D-94CD-F40A7B11B7C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73EF862-B6DC-480C-9618-75CC4E94C158}" type="sibTrans" cxnId="{2B95AB1D-D031-4A6D-94CD-F40A7B11B7C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158CEFB-807C-41D2-8A20-53F999465C39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Inter-departmental consultations</a:t>
          </a:r>
          <a:endParaRPr lang="en-GB" sz="1800" dirty="0">
            <a:latin typeface="+mj-lt"/>
          </a:endParaRPr>
        </a:p>
      </dgm:t>
    </dgm:pt>
    <dgm:pt modelId="{2DE33F8C-0435-4C8F-8A32-1BEB4F78FC64}" type="parTrans" cxnId="{2D84883A-F0C7-4506-9CAD-31B421C691F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339620E-24DB-417C-94B7-A1A1C9F38459}" type="sibTrans" cxnId="{2D84883A-F0C7-4506-9CAD-31B421C691F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62A71EA-7C36-4D4E-BCC9-3B5704B37B70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Prioritization of files</a:t>
          </a:r>
          <a:endParaRPr lang="en-GB" sz="1800" dirty="0">
            <a:latin typeface="+mj-lt"/>
          </a:endParaRPr>
        </a:p>
      </dgm:t>
    </dgm:pt>
    <dgm:pt modelId="{FA6C9CCB-ED72-4C21-902F-D16ADDC09EC7}" type="parTrans" cxnId="{54EE342A-3356-4E20-9601-8299315D63D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BCB1D82-B939-4744-BE03-04D0D72BF225}" type="sibTrans" cxnId="{54EE342A-3356-4E20-9601-8299315D63D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EC4AC88-A7F9-4511-BF0C-81E7A03A91D2}">
      <dgm:prSet phldrT="[Text]" custT="1"/>
      <dgm:spPr/>
      <dgm:t>
        <a:bodyPr/>
        <a:lstStyle/>
        <a:p>
          <a:pPr>
            <a:spcAft>
              <a:spcPts val="900"/>
            </a:spcAft>
          </a:pPr>
          <a:r>
            <a:rPr lang="en-US" sz="1800" dirty="0" smtClean="0">
              <a:latin typeface="+mj-lt"/>
            </a:rPr>
            <a:t>Lack of a “birds eye view” on the efficiency of a department</a:t>
          </a:r>
          <a:endParaRPr lang="en-GB" sz="1800" dirty="0">
            <a:latin typeface="+mj-lt"/>
          </a:endParaRPr>
        </a:p>
      </dgm:t>
    </dgm:pt>
    <dgm:pt modelId="{20537968-A96C-4DB6-80F8-2250A1303A74}" type="parTrans" cxnId="{8F3F7CF8-7AA9-4A90-AF72-BE41AF468E4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7C52CC1-972D-40AE-B5B7-05BE8A7D62B2}" type="sibTrans" cxnId="{8F3F7CF8-7AA9-4A90-AF72-BE41AF468E4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D175E24-6F9C-4B2F-A55D-4A7EFF5175D9}" type="pres">
      <dgm:prSet presAssocID="{52C75D00-C080-475A-8782-F898EAAFB9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8E47BC-EDD5-41E6-B6FD-DF6427F37587}" type="pres">
      <dgm:prSet presAssocID="{8B8ABF5B-002F-440F-8CD0-1D738872A4CA}" presName="linNode" presStyleCnt="0"/>
      <dgm:spPr/>
      <dgm:t>
        <a:bodyPr/>
        <a:lstStyle/>
        <a:p>
          <a:endParaRPr lang="en-GB"/>
        </a:p>
      </dgm:t>
    </dgm:pt>
    <dgm:pt modelId="{86C23874-9E1B-46FF-B04B-EC80F023DABF}" type="pres">
      <dgm:prSet presAssocID="{8B8ABF5B-002F-440F-8CD0-1D738872A4CA}" presName="parentText" presStyleLbl="node1" presStyleIdx="0" presStyleCnt="4" custScaleX="53630" custLinFactNeighborX="-93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515FA-EE16-4470-B746-F807E61210CA}" type="pres">
      <dgm:prSet presAssocID="{8B8ABF5B-002F-440F-8CD0-1D738872A4CA}" presName="descendantText" presStyleLbl="alignAccFollowNode1" presStyleIdx="0" presStyleCnt="4" custScaleX="125783" custScaleY="1152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94C47-C80E-4B49-A55E-5ACF31C08DA3}" type="pres">
      <dgm:prSet presAssocID="{BF253AF2-0700-4A23-AA95-F14DE07DFFB5}" presName="sp" presStyleCnt="0"/>
      <dgm:spPr/>
      <dgm:t>
        <a:bodyPr/>
        <a:lstStyle/>
        <a:p>
          <a:endParaRPr lang="en-GB"/>
        </a:p>
      </dgm:t>
    </dgm:pt>
    <dgm:pt modelId="{B9D3D4E0-5DD3-4B81-9E5F-8A703A400090}" type="pres">
      <dgm:prSet presAssocID="{3BA8BAD1-F3F5-4E10-BC90-03380D3FADA9}" presName="linNode" presStyleCnt="0"/>
      <dgm:spPr/>
      <dgm:t>
        <a:bodyPr/>
        <a:lstStyle/>
        <a:p>
          <a:endParaRPr lang="en-GB"/>
        </a:p>
      </dgm:t>
    </dgm:pt>
    <dgm:pt modelId="{D3630CA7-0EA9-4C6F-A1B7-969473CEF7A2}" type="pres">
      <dgm:prSet presAssocID="{3BA8BAD1-F3F5-4E10-BC90-03380D3FADA9}" presName="parentText" presStyleLbl="node1" presStyleIdx="1" presStyleCnt="4" custScaleX="53630" custLinFactNeighborX="-93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FFD7C-75E4-44E8-B474-30FB51AE6730}" type="pres">
      <dgm:prSet presAssocID="{3BA8BAD1-F3F5-4E10-BC90-03380D3FADA9}" presName="descendantText" presStyleLbl="alignAccFollowNode1" presStyleIdx="1" presStyleCnt="4" custScaleX="125783" custScaleY="1463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273200-F4E5-4EA6-B3F3-E8BBD7CDD866}" type="pres">
      <dgm:prSet presAssocID="{DB05E7E7-4C17-4D4E-9168-306DFE8347E5}" presName="sp" presStyleCnt="0"/>
      <dgm:spPr/>
      <dgm:t>
        <a:bodyPr/>
        <a:lstStyle/>
        <a:p>
          <a:endParaRPr lang="en-GB"/>
        </a:p>
      </dgm:t>
    </dgm:pt>
    <dgm:pt modelId="{768B839A-8E0C-4A24-95FE-6937E531DC8D}" type="pres">
      <dgm:prSet presAssocID="{CAF76198-7CE7-418E-AE8C-6BAC8EF4C095}" presName="linNode" presStyleCnt="0"/>
      <dgm:spPr/>
      <dgm:t>
        <a:bodyPr/>
        <a:lstStyle/>
        <a:p>
          <a:endParaRPr lang="en-GB"/>
        </a:p>
      </dgm:t>
    </dgm:pt>
    <dgm:pt modelId="{7FDD9B97-8991-4AE5-A54D-16BC1E94A2CB}" type="pres">
      <dgm:prSet presAssocID="{CAF76198-7CE7-418E-AE8C-6BAC8EF4C095}" presName="parentText" presStyleLbl="node1" presStyleIdx="2" presStyleCnt="4" custScaleX="53630" custLinFactNeighborX="-93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E79631-3061-4242-BBDE-B15CF6177BB1}" type="pres">
      <dgm:prSet presAssocID="{CAF76198-7CE7-418E-AE8C-6BAC8EF4C095}" presName="descendantText" presStyleLbl="alignAccFollowNode1" presStyleIdx="2" presStyleCnt="4" custScaleX="125783" custScaleY="1152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4D606F-CE83-45FC-A8FC-2C2B48CCC737}" type="pres">
      <dgm:prSet presAssocID="{3D9DBF5E-B994-4768-A04A-63C501803EE5}" presName="sp" presStyleCnt="0"/>
      <dgm:spPr/>
      <dgm:t>
        <a:bodyPr/>
        <a:lstStyle/>
        <a:p>
          <a:endParaRPr lang="en-GB"/>
        </a:p>
      </dgm:t>
    </dgm:pt>
    <dgm:pt modelId="{ED2D5DDB-14FA-4981-9363-B934E2C74733}" type="pres">
      <dgm:prSet presAssocID="{40C7E57D-960C-482D-9ACD-3F9A6585CA77}" presName="linNode" presStyleCnt="0"/>
      <dgm:spPr/>
      <dgm:t>
        <a:bodyPr/>
        <a:lstStyle/>
        <a:p>
          <a:endParaRPr lang="en-GB"/>
        </a:p>
      </dgm:t>
    </dgm:pt>
    <dgm:pt modelId="{0E228501-CAA6-4787-9D4F-77A4D97C7425}" type="pres">
      <dgm:prSet presAssocID="{40C7E57D-960C-482D-9ACD-3F9A6585CA77}" presName="parentText" presStyleLbl="node1" presStyleIdx="3" presStyleCnt="4" custScaleX="53630" custLinFactNeighborX="-93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60946D-862C-432A-AA9F-298284242675}" type="pres">
      <dgm:prSet presAssocID="{40C7E57D-960C-482D-9ACD-3F9A6585CA77}" presName="descendantText" presStyleLbl="alignAccFollowNode1" presStyleIdx="3" presStyleCnt="4" custScaleX="125783" custScaleY="1152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8F9D61-75B2-4A7E-AA44-2AC1AA4F5B23}" type="presOf" srcId="{CEC4AC88-A7F9-4511-BF0C-81E7A03A91D2}" destId="{2B60946D-862C-432A-AA9F-298284242675}" srcOrd="0" destOrd="2" presId="urn:microsoft.com/office/officeart/2005/8/layout/vList5"/>
    <dgm:cxn modelId="{6E4638EB-88F9-459F-BADA-E3A408BE54DB}" type="presOf" srcId="{8B8ABF5B-002F-440F-8CD0-1D738872A4CA}" destId="{86C23874-9E1B-46FF-B04B-EC80F023DABF}" srcOrd="0" destOrd="0" presId="urn:microsoft.com/office/officeart/2005/8/layout/vList5"/>
    <dgm:cxn modelId="{8F3F7CF8-7AA9-4A90-AF72-BE41AF468E41}" srcId="{40C7E57D-960C-482D-9ACD-3F9A6585CA77}" destId="{CEC4AC88-A7F9-4511-BF0C-81E7A03A91D2}" srcOrd="2" destOrd="0" parTransId="{20537968-A96C-4DB6-80F8-2250A1303A74}" sibTransId="{07C52CC1-972D-40AE-B5B7-05BE8A7D62B2}"/>
    <dgm:cxn modelId="{31674D93-F2FA-4556-94C9-EB106C60FE1F}" type="presOf" srcId="{912EE1E7-374F-41A6-9102-9F33446802C1}" destId="{996FFD7C-75E4-44E8-B474-30FB51AE6730}" srcOrd="0" destOrd="1" presId="urn:microsoft.com/office/officeart/2005/8/layout/vList5"/>
    <dgm:cxn modelId="{4B633B41-DC9B-42E3-B7C3-E394C5E655D2}" type="presOf" srcId="{04F0B400-E1C0-4772-B45F-D87628614958}" destId="{7C9515FA-EE16-4470-B746-F807E61210CA}" srcOrd="0" destOrd="2" presId="urn:microsoft.com/office/officeart/2005/8/layout/vList5"/>
    <dgm:cxn modelId="{BCF88907-9F19-4A37-A385-C1F4A348B136}" type="presOf" srcId="{9A161888-5B9C-40CE-851D-2A4FA35E8E4B}" destId="{996FFD7C-75E4-44E8-B474-30FB51AE6730}" srcOrd="0" destOrd="2" presId="urn:microsoft.com/office/officeart/2005/8/layout/vList5"/>
    <dgm:cxn modelId="{62159E6B-E6AD-4DC4-9A38-874F06EBB52E}" type="presOf" srcId="{262A71EA-7C36-4D4E-BCC9-3B5704B37B70}" destId="{996FFD7C-75E4-44E8-B474-30FB51AE6730}" srcOrd="0" destOrd="3" presId="urn:microsoft.com/office/officeart/2005/8/layout/vList5"/>
    <dgm:cxn modelId="{93BAB2AF-F372-494E-BE02-3CA3E52DCE3C}" srcId="{52C75D00-C080-475A-8782-F898EAAFB933}" destId="{8B8ABF5B-002F-440F-8CD0-1D738872A4CA}" srcOrd="0" destOrd="0" parTransId="{DBDC1F0E-43DF-44FA-919F-44A6C4242C0D}" sibTransId="{BF253AF2-0700-4A23-AA95-F14DE07DFFB5}"/>
    <dgm:cxn modelId="{5EB98975-E20F-47B8-8ABF-9EB1DFE0A6B7}" srcId="{52C75D00-C080-475A-8782-F898EAAFB933}" destId="{3BA8BAD1-F3F5-4E10-BC90-03380D3FADA9}" srcOrd="1" destOrd="0" parTransId="{6A47DAA2-D3C3-4CCC-AA02-0C5558F39042}" sibTransId="{DB05E7E7-4C17-4D4E-9168-306DFE8347E5}"/>
    <dgm:cxn modelId="{6D458B98-A2BF-4F34-B394-87699A80D144}" type="presOf" srcId="{5D63DD21-7525-4BA1-895E-536D9E3C3D92}" destId="{30E79631-3061-4242-BBDE-B15CF6177BB1}" srcOrd="0" destOrd="1" presId="urn:microsoft.com/office/officeart/2005/8/layout/vList5"/>
    <dgm:cxn modelId="{372CFA94-A984-4CB6-A3E8-5FD44A9E089F}" srcId="{52C75D00-C080-475A-8782-F898EAAFB933}" destId="{40C7E57D-960C-482D-9ACD-3F9A6585CA77}" srcOrd="3" destOrd="0" parTransId="{048B14E4-086E-4803-B80D-2CED8F066565}" sibTransId="{9B1A0BCE-D013-4C00-9963-DDFE9FE784D1}"/>
    <dgm:cxn modelId="{56C1A11B-7D3D-43D0-8C66-95C5A6E1AE2B}" type="presOf" srcId="{E158CEFB-807C-41D2-8A20-53F999465C39}" destId="{2B60946D-862C-432A-AA9F-298284242675}" srcOrd="0" destOrd="1" presId="urn:microsoft.com/office/officeart/2005/8/layout/vList5"/>
    <dgm:cxn modelId="{42D1C703-11A4-47BF-928F-328AE1ECB4C8}" type="presOf" srcId="{CAF76198-7CE7-418E-AE8C-6BAC8EF4C095}" destId="{7FDD9B97-8991-4AE5-A54D-16BC1E94A2CB}" srcOrd="0" destOrd="0" presId="urn:microsoft.com/office/officeart/2005/8/layout/vList5"/>
    <dgm:cxn modelId="{5B199D3C-BBA2-41F3-A15C-B868CC669635}" type="presOf" srcId="{40C7E57D-960C-482D-9ACD-3F9A6585CA77}" destId="{0E228501-CAA6-4787-9D4F-77A4D97C7425}" srcOrd="0" destOrd="0" presId="urn:microsoft.com/office/officeart/2005/8/layout/vList5"/>
    <dgm:cxn modelId="{C73614F0-F00D-453B-A68D-B89C88C74716}" type="presOf" srcId="{2D3A532B-E93A-49D5-9DC8-EDD3BB801DE5}" destId="{996FFD7C-75E4-44E8-B474-30FB51AE6730}" srcOrd="0" destOrd="0" presId="urn:microsoft.com/office/officeart/2005/8/layout/vList5"/>
    <dgm:cxn modelId="{F9043195-2637-431D-A00D-D4E2817191CC}" type="presOf" srcId="{1890ABA7-5165-4D1B-B360-0753D4B93F27}" destId="{7C9515FA-EE16-4470-B746-F807E61210CA}" srcOrd="0" destOrd="0" presId="urn:microsoft.com/office/officeart/2005/8/layout/vList5"/>
    <dgm:cxn modelId="{57ADCEA0-554D-4CBC-A267-0A4FB0F71266}" srcId="{3BA8BAD1-F3F5-4E10-BC90-03380D3FADA9}" destId="{912EE1E7-374F-41A6-9102-9F33446802C1}" srcOrd="1" destOrd="0" parTransId="{5D7EF57C-14BE-4DCC-9662-A4360D01D18D}" sibTransId="{E35A03FA-3607-4147-9D86-3C90292245B3}"/>
    <dgm:cxn modelId="{2B95AB1D-D031-4A6D-94CD-F40A7B11B7C6}" srcId="{40C7E57D-960C-482D-9ACD-3F9A6585CA77}" destId="{1E95CE33-4B5C-4CAE-8A52-EFB913349EEA}" srcOrd="0" destOrd="0" parTransId="{9B120C52-EE80-453E-B3CD-4871BC3478C5}" sibTransId="{A73EF862-B6DC-480C-9618-75CC4E94C158}"/>
    <dgm:cxn modelId="{2D84883A-F0C7-4506-9CAD-31B421C691F2}" srcId="{40C7E57D-960C-482D-9ACD-3F9A6585CA77}" destId="{E158CEFB-807C-41D2-8A20-53F999465C39}" srcOrd="1" destOrd="0" parTransId="{2DE33F8C-0435-4C8F-8A32-1BEB4F78FC64}" sibTransId="{5339620E-24DB-417C-94B7-A1A1C9F38459}"/>
    <dgm:cxn modelId="{B38A7384-3CF8-415D-A43F-E5FE8788AEC1}" type="presOf" srcId="{3BA8BAD1-F3F5-4E10-BC90-03380D3FADA9}" destId="{D3630CA7-0EA9-4C6F-A1B7-969473CEF7A2}" srcOrd="0" destOrd="0" presId="urn:microsoft.com/office/officeart/2005/8/layout/vList5"/>
    <dgm:cxn modelId="{A12ACF45-7E50-4DBB-9109-9025138A5BD1}" type="presOf" srcId="{284C47AB-F666-45E1-9032-FD67B74433B4}" destId="{7C9515FA-EE16-4470-B746-F807E61210CA}" srcOrd="0" destOrd="1" presId="urn:microsoft.com/office/officeart/2005/8/layout/vList5"/>
    <dgm:cxn modelId="{045B7E59-98B1-4DEB-9DFF-62CCAE03C126}" srcId="{52C75D00-C080-475A-8782-F898EAAFB933}" destId="{CAF76198-7CE7-418E-AE8C-6BAC8EF4C095}" srcOrd="2" destOrd="0" parTransId="{303DFF30-5EF3-4F42-BE98-10A93FA8C48B}" sibTransId="{3D9DBF5E-B994-4768-A04A-63C501803EE5}"/>
    <dgm:cxn modelId="{B919D2A4-524C-4C56-8117-88DE1AB4A490}" type="presOf" srcId="{2CBA5B38-08C5-44C4-B745-830C3E385FC5}" destId="{30E79631-3061-4242-BBDE-B15CF6177BB1}" srcOrd="0" destOrd="2" presId="urn:microsoft.com/office/officeart/2005/8/layout/vList5"/>
    <dgm:cxn modelId="{E10C8F81-ACCB-4220-9178-46524A77978A}" srcId="{3BA8BAD1-F3F5-4E10-BC90-03380D3FADA9}" destId="{2D3A532B-E93A-49D5-9DC8-EDD3BB801DE5}" srcOrd="0" destOrd="0" parTransId="{A432D0B1-42C0-4974-9875-86221BD81045}" sibTransId="{4D91CF74-E123-44BC-9F12-7EF4059E770B}"/>
    <dgm:cxn modelId="{2AE2B3F7-A587-4D71-BD91-E4ECF3219A54}" type="presOf" srcId="{F6E0650F-5320-416E-AC5E-0C9C89237026}" destId="{30E79631-3061-4242-BBDE-B15CF6177BB1}" srcOrd="0" destOrd="0" presId="urn:microsoft.com/office/officeart/2005/8/layout/vList5"/>
    <dgm:cxn modelId="{7499ED8D-7E69-4E66-8E68-F529CE78F4D3}" type="presOf" srcId="{52C75D00-C080-475A-8782-F898EAAFB933}" destId="{9D175E24-6F9C-4B2F-A55D-4A7EFF5175D9}" srcOrd="0" destOrd="0" presId="urn:microsoft.com/office/officeart/2005/8/layout/vList5"/>
    <dgm:cxn modelId="{54EE342A-3356-4E20-9601-8299315D63D4}" srcId="{3BA8BAD1-F3F5-4E10-BC90-03380D3FADA9}" destId="{262A71EA-7C36-4D4E-BCC9-3B5704B37B70}" srcOrd="3" destOrd="0" parTransId="{FA6C9CCB-ED72-4C21-902F-D16ADDC09EC7}" sibTransId="{CBCB1D82-B939-4744-BE03-04D0D72BF225}"/>
    <dgm:cxn modelId="{717988D3-7164-4D96-8050-6FC4AFD4B0ED}" srcId="{8B8ABF5B-002F-440F-8CD0-1D738872A4CA}" destId="{04F0B400-E1C0-4772-B45F-D87628614958}" srcOrd="2" destOrd="0" parTransId="{AF91EF43-30D9-43EF-BD9B-AFEB6EB69BE7}" sibTransId="{64DFE20D-2C87-4017-A65A-CF45C25B44C8}"/>
    <dgm:cxn modelId="{3B0D38DC-751B-42E4-BD43-CEED3028FFB2}" srcId="{CAF76198-7CE7-418E-AE8C-6BAC8EF4C095}" destId="{5D63DD21-7525-4BA1-895E-536D9E3C3D92}" srcOrd="1" destOrd="0" parTransId="{F608CDF7-3A8E-45CA-915C-8FCB3B53ADED}" sibTransId="{A9BED596-D55C-42D1-A390-70FFC29633CD}"/>
    <dgm:cxn modelId="{3789B4D9-245A-470B-B339-296A389A24D5}" srcId="{CAF76198-7CE7-418E-AE8C-6BAC8EF4C095}" destId="{F6E0650F-5320-416E-AC5E-0C9C89237026}" srcOrd="0" destOrd="0" parTransId="{2F3471D3-523C-4F33-AD8D-8ADEA89C23B0}" sibTransId="{D2FF7954-BF2C-49B5-AA0E-FA255ADFF554}"/>
    <dgm:cxn modelId="{58FE5ABE-3B96-49CD-9DAF-1B4EFFB89CAB}" type="presOf" srcId="{1E95CE33-4B5C-4CAE-8A52-EFB913349EEA}" destId="{2B60946D-862C-432A-AA9F-298284242675}" srcOrd="0" destOrd="0" presId="urn:microsoft.com/office/officeart/2005/8/layout/vList5"/>
    <dgm:cxn modelId="{A35A3DD3-3C59-4A4F-8BE5-C831351EC984}" srcId="{8B8ABF5B-002F-440F-8CD0-1D738872A4CA}" destId="{284C47AB-F666-45E1-9032-FD67B74433B4}" srcOrd="1" destOrd="0" parTransId="{4C8537C9-6901-4592-9C79-5CA231EB8229}" sibTransId="{6E72A4CE-D5D0-4A27-BC0A-9F6296DFF3FC}"/>
    <dgm:cxn modelId="{6A5C4412-5953-4EE4-A03E-DD04B674803F}" srcId="{8B8ABF5B-002F-440F-8CD0-1D738872A4CA}" destId="{1890ABA7-5165-4D1B-B360-0753D4B93F27}" srcOrd="0" destOrd="0" parTransId="{E5C6B6E2-5680-4604-84E6-0F9400104491}" sibTransId="{3C3C5179-0014-42F0-907F-55620A8290FC}"/>
    <dgm:cxn modelId="{CF1B0724-591C-4F33-AB5F-535DD71CE30A}" srcId="{CAF76198-7CE7-418E-AE8C-6BAC8EF4C095}" destId="{2CBA5B38-08C5-44C4-B745-830C3E385FC5}" srcOrd="2" destOrd="0" parTransId="{6A82D1F5-A7F9-43BF-A7C8-209259135D43}" sibTransId="{B38EDFFC-1480-4C64-BD7B-8886E4FDCACA}"/>
    <dgm:cxn modelId="{D9A30464-6EC4-4480-894B-1B5669CC158E}" srcId="{3BA8BAD1-F3F5-4E10-BC90-03380D3FADA9}" destId="{9A161888-5B9C-40CE-851D-2A4FA35E8E4B}" srcOrd="2" destOrd="0" parTransId="{674FDC84-6639-4A0E-AE9C-325486F5484D}" sibTransId="{12219A6B-65E8-4689-AF25-F06DBEE693E6}"/>
    <dgm:cxn modelId="{62085BD9-032B-4941-8123-B4EE7B6ACDE7}" type="presParOf" srcId="{9D175E24-6F9C-4B2F-A55D-4A7EFF5175D9}" destId="{2B8E47BC-EDD5-41E6-B6FD-DF6427F37587}" srcOrd="0" destOrd="0" presId="urn:microsoft.com/office/officeart/2005/8/layout/vList5"/>
    <dgm:cxn modelId="{78C6141B-5D80-42EE-87D8-FC140342A604}" type="presParOf" srcId="{2B8E47BC-EDD5-41E6-B6FD-DF6427F37587}" destId="{86C23874-9E1B-46FF-B04B-EC80F023DABF}" srcOrd="0" destOrd="0" presId="urn:microsoft.com/office/officeart/2005/8/layout/vList5"/>
    <dgm:cxn modelId="{325512D2-EF2E-419F-946B-6324B2A970CB}" type="presParOf" srcId="{2B8E47BC-EDD5-41E6-B6FD-DF6427F37587}" destId="{7C9515FA-EE16-4470-B746-F807E61210CA}" srcOrd="1" destOrd="0" presId="urn:microsoft.com/office/officeart/2005/8/layout/vList5"/>
    <dgm:cxn modelId="{125F8935-1E82-4892-A8FE-FF2831DA335A}" type="presParOf" srcId="{9D175E24-6F9C-4B2F-A55D-4A7EFF5175D9}" destId="{EB894C47-C80E-4B49-A55E-5ACF31C08DA3}" srcOrd="1" destOrd="0" presId="urn:microsoft.com/office/officeart/2005/8/layout/vList5"/>
    <dgm:cxn modelId="{4EADAF4B-A5E2-4963-9B66-F9E536F0D250}" type="presParOf" srcId="{9D175E24-6F9C-4B2F-A55D-4A7EFF5175D9}" destId="{B9D3D4E0-5DD3-4B81-9E5F-8A703A400090}" srcOrd="2" destOrd="0" presId="urn:microsoft.com/office/officeart/2005/8/layout/vList5"/>
    <dgm:cxn modelId="{AE23A2F1-EC3D-4029-8D3D-4F74DC081BB9}" type="presParOf" srcId="{B9D3D4E0-5DD3-4B81-9E5F-8A703A400090}" destId="{D3630CA7-0EA9-4C6F-A1B7-969473CEF7A2}" srcOrd="0" destOrd="0" presId="urn:microsoft.com/office/officeart/2005/8/layout/vList5"/>
    <dgm:cxn modelId="{5D4284B3-30B4-4F4F-8EC5-1B2F64F46D1E}" type="presParOf" srcId="{B9D3D4E0-5DD3-4B81-9E5F-8A703A400090}" destId="{996FFD7C-75E4-44E8-B474-30FB51AE6730}" srcOrd="1" destOrd="0" presId="urn:microsoft.com/office/officeart/2005/8/layout/vList5"/>
    <dgm:cxn modelId="{AF1B61DE-266A-41B7-9509-BF5DAE739E51}" type="presParOf" srcId="{9D175E24-6F9C-4B2F-A55D-4A7EFF5175D9}" destId="{D8273200-F4E5-4EA6-B3F3-E8BBD7CDD866}" srcOrd="3" destOrd="0" presId="urn:microsoft.com/office/officeart/2005/8/layout/vList5"/>
    <dgm:cxn modelId="{377A9AC1-0F4E-4DD9-B90D-B779677E879A}" type="presParOf" srcId="{9D175E24-6F9C-4B2F-A55D-4A7EFF5175D9}" destId="{768B839A-8E0C-4A24-95FE-6937E531DC8D}" srcOrd="4" destOrd="0" presId="urn:microsoft.com/office/officeart/2005/8/layout/vList5"/>
    <dgm:cxn modelId="{30E9E1B3-AA7C-4DB8-9C72-45DDC34A55C8}" type="presParOf" srcId="{768B839A-8E0C-4A24-95FE-6937E531DC8D}" destId="{7FDD9B97-8991-4AE5-A54D-16BC1E94A2CB}" srcOrd="0" destOrd="0" presId="urn:microsoft.com/office/officeart/2005/8/layout/vList5"/>
    <dgm:cxn modelId="{13DAA9D5-EAA5-4574-A2CE-BAA3FEA5223F}" type="presParOf" srcId="{768B839A-8E0C-4A24-95FE-6937E531DC8D}" destId="{30E79631-3061-4242-BBDE-B15CF6177BB1}" srcOrd="1" destOrd="0" presId="urn:microsoft.com/office/officeart/2005/8/layout/vList5"/>
    <dgm:cxn modelId="{9984A875-06BF-4D83-A7EC-7FBEF6C8D5E8}" type="presParOf" srcId="{9D175E24-6F9C-4B2F-A55D-4A7EFF5175D9}" destId="{234D606F-CE83-45FC-A8FC-2C2B48CCC737}" srcOrd="5" destOrd="0" presId="urn:microsoft.com/office/officeart/2005/8/layout/vList5"/>
    <dgm:cxn modelId="{D523078F-3E4A-4AEF-A21F-B9A6896CF9DF}" type="presParOf" srcId="{9D175E24-6F9C-4B2F-A55D-4A7EFF5175D9}" destId="{ED2D5DDB-14FA-4981-9363-B934E2C74733}" srcOrd="6" destOrd="0" presId="urn:microsoft.com/office/officeart/2005/8/layout/vList5"/>
    <dgm:cxn modelId="{7B0209C0-A885-498B-A919-D12451B50DA7}" type="presParOf" srcId="{ED2D5DDB-14FA-4981-9363-B934E2C74733}" destId="{0E228501-CAA6-4787-9D4F-77A4D97C7425}" srcOrd="0" destOrd="0" presId="urn:microsoft.com/office/officeart/2005/8/layout/vList5"/>
    <dgm:cxn modelId="{94A2F5D8-3C1A-460E-A6D4-A15E68172161}" type="presParOf" srcId="{ED2D5DDB-14FA-4981-9363-B934E2C74733}" destId="{2B60946D-862C-432A-AA9F-2982842426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0C485-FE47-4A13-96F1-8E5FBF6AB322}" type="doc">
      <dgm:prSet loTypeId="urn:microsoft.com/office/officeart/2005/8/layout/arrow2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3C5626DF-D57A-4576-8A15-DAF956C3C7F4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500" b="1" spc="0" smtClean="0">
              <a:effectLst/>
              <a:latin typeface="+mj-lt"/>
            </a:rPr>
            <a:t>Scanning</a:t>
          </a:r>
        </a:p>
        <a:p>
          <a:pPr>
            <a:spcAft>
              <a:spcPts val="1200"/>
            </a:spcAft>
          </a:pPr>
          <a:r>
            <a:rPr lang="en-US" sz="1250" spc="0" smtClean="0">
              <a:effectLst/>
              <a:latin typeface="+mj-lt"/>
            </a:rPr>
            <a:t>The relevant Files of the departments are scanned </a:t>
          </a:r>
        </a:p>
        <a:p>
          <a:pPr>
            <a:spcAft>
              <a:spcPts val="1200"/>
            </a:spcAft>
          </a:pPr>
          <a:r>
            <a:rPr lang="en-US" sz="1250" spc="0" smtClean="0">
              <a:effectLst/>
              <a:latin typeface="+mj-lt"/>
            </a:rPr>
            <a:t>Scanning is carried inside Departments to maintain security and confidentiality</a:t>
          </a:r>
          <a:endParaRPr lang="en-GB" sz="1250" spc="0" dirty="0">
            <a:effectLst/>
            <a:latin typeface="+mj-lt"/>
          </a:endParaRPr>
        </a:p>
      </dgm:t>
    </dgm:pt>
    <dgm:pt modelId="{6077E9BD-93E3-4455-8A29-C2DC01591D7F}" type="parTrans" cxnId="{F78643F5-F09D-4A04-81D8-5F5E03BD1B0F}">
      <dgm:prSet/>
      <dgm:spPr/>
      <dgm:t>
        <a:bodyPr/>
        <a:lstStyle/>
        <a:p>
          <a:endParaRPr lang="en-GB"/>
        </a:p>
      </dgm:t>
    </dgm:pt>
    <dgm:pt modelId="{79A1BF31-71F7-4E38-A9D1-72FCD15D2FC5}" type="sibTrans" cxnId="{F78643F5-F09D-4A04-81D8-5F5E03BD1B0F}">
      <dgm:prSet/>
      <dgm:spPr/>
      <dgm:t>
        <a:bodyPr/>
        <a:lstStyle/>
        <a:p>
          <a:endParaRPr lang="en-GB"/>
        </a:p>
      </dgm:t>
    </dgm:pt>
    <dgm:pt modelId="{154B3B86-FC60-4F8C-8697-632A1025E8EB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500" b="1" spc="0" smtClean="0">
              <a:effectLst/>
              <a:latin typeface="+mj-lt"/>
            </a:rPr>
            <a:t>Quality Check</a:t>
          </a:r>
        </a:p>
        <a:p>
          <a:pPr>
            <a:spcAft>
              <a:spcPts val="1200"/>
            </a:spcAft>
          </a:pPr>
          <a:r>
            <a:rPr lang="en-US" sz="1250" spc="0" smtClean="0">
              <a:effectLst/>
              <a:latin typeface="+mj-lt"/>
            </a:rPr>
            <a:t>Removal of dark patches, lines, etc.</a:t>
          </a:r>
        </a:p>
        <a:p>
          <a:pPr>
            <a:spcAft>
              <a:spcPts val="1200"/>
            </a:spcAft>
          </a:pPr>
          <a:r>
            <a:rPr lang="en-US" sz="1250" spc="0" smtClean="0">
              <a:effectLst/>
              <a:latin typeface="+mj-lt"/>
            </a:rPr>
            <a:t>Alignment of pages, Correction of Page Number mismatch</a:t>
          </a:r>
        </a:p>
        <a:p>
          <a:pPr>
            <a:spcAft>
              <a:spcPts val="1200"/>
            </a:spcAft>
          </a:pPr>
          <a:r>
            <a:rPr lang="en-US" sz="1250" spc="0" smtClean="0">
              <a:effectLst/>
              <a:latin typeface="+mj-lt"/>
            </a:rPr>
            <a:t>OCR (English typed fonts) to make the files fully searchable </a:t>
          </a:r>
          <a:endParaRPr lang="en-GB" sz="1250" spc="0" dirty="0">
            <a:effectLst/>
            <a:latin typeface="+mj-lt"/>
          </a:endParaRPr>
        </a:p>
      </dgm:t>
    </dgm:pt>
    <dgm:pt modelId="{E02D5366-9AB0-44FE-A403-0EA3C89B2D97}" type="parTrans" cxnId="{DB61B61C-A93D-457B-956A-9CFEE06F3F33}">
      <dgm:prSet/>
      <dgm:spPr/>
      <dgm:t>
        <a:bodyPr/>
        <a:lstStyle/>
        <a:p>
          <a:endParaRPr lang="en-GB"/>
        </a:p>
      </dgm:t>
    </dgm:pt>
    <dgm:pt modelId="{581A2B58-8940-4E90-9EAE-CF1F94D1D3C6}" type="sibTrans" cxnId="{DB61B61C-A93D-457B-956A-9CFEE06F3F33}">
      <dgm:prSet/>
      <dgm:spPr/>
      <dgm:t>
        <a:bodyPr/>
        <a:lstStyle/>
        <a:p>
          <a:endParaRPr lang="en-GB"/>
        </a:p>
      </dgm:t>
    </dgm:pt>
    <dgm:pt modelId="{35ACD049-DF30-42F2-A818-F00C6334B116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500" b="1" spc="0" smtClean="0">
              <a:effectLst/>
              <a:latin typeface="+mj-lt"/>
            </a:rPr>
            <a:t>Meta Data Entry</a:t>
          </a:r>
        </a:p>
        <a:p>
          <a:pPr>
            <a:spcAft>
              <a:spcPts val="1200"/>
            </a:spcAft>
          </a:pPr>
          <a:r>
            <a:rPr lang="en-US" sz="1250" spc="0" smtClean="0">
              <a:effectLst/>
              <a:latin typeface="+mj-lt"/>
            </a:rPr>
            <a:t>The meta data are captured for each and every files to uniquely identify them by simple search mechanism</a:t>
          </a:r>
        </a:p>
        <a:p>
          <a:pPr>
            <a:spcAft>
              <a:spcPts val="1200"/>
            </a:spcAft>
          </a:pPr>
          <a:r>
            <a:rPr lang="en-US" sz="1250" spc="0" smtClean="0">
              <a:effectLst/>
              <a:latin typeface="+mj-lt"/>
            </a:rPr>
            <a:t>Fields like File Name, Subject, Year, Department, Section, Type of File (R/F/Shadow/Confidential), etc.</a:t>
          </a:r>
          <a:endParaRPr lang="en-GB" sz="1250" spc="0" dirty="0">
            <a:effectLst/>
            <a:latin typeface="+mj-lt"/>
          </a:endParaRPr>
        </a:p>
      </dgm:t>
    </dgm:pt>
    <dgm:pt modelId="{D0F0D0F3-AC6A-487E-836D-056925416514}" type="parTrans" cxnId="{AC3EA3B1-A04C-4B04-B343-CC81A6E841DA}">
      <dgm:prSet/>
      <dgm:spPr/>
      <dgm:t>
        <a:bodyPr/>
        <a:lstStyle/>
        <a:p>
          <a:endParaRPr lang="en-GB"/>
        </a:p>
      </dgm:t>
    </dgm:pt>
    <dgm:pt modelId="{C076C69C-294D-4E0F-AD37-3608B3808014}" type="sibTrans" cxnId="{AC3EA3B1-A04C-4B04-B343-CC81A6E841DA}">
      <dgm:prSet/>
      <dgm:spPr/>
      <dgm:t>
        <a:bodyPr/>
        <a:lstStyle/>
        <a:p>
          <a:endParaRPr lang="en-GB"/>
        </a:p>
      </dgm:t>
    </dgm:pt>
    <dgm:pt modelId="{F61703AF-246D-4E4B-B561-A430DDBD1F05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en-US" sz="1500" b="1" spc="0" smtClean="0">
              <a:effectLst/>
              <a:latin typeface="+mj-lt"/>
            </a:rPr>
            <a:t>Meta Data Validation</a:t>
          </a:r>
        </a:p>
        <a:p>
          <a:pPr>
            <a:spcAft>
              <a:spcPts val="1200"/>
            </a:spcAft>
          </a:pPr>
          <a:r>
            <a:rPr lang="en-US" sz="1250" spc="0" smtClean="0">
              <a:effectLst/>
              <a:latin typeface="+mj-lt"/>
            </a:rPr>
            <a:t>The meta data are validated by another team with the scanned files </a:t>
          </a:r>
        </a:p>
        <a:p>
          <a:pPr>
            <a:spcAft>
              <a:spcPct val="35000"/>
            </a:spcAft>
          </a:pPr>
          <a:r>
            <a:rPr lang="en-US" sz="1250" spc="0" smtClean="0">
              <a:effectLst/>
              <a:latin typeface="+mj-lt"/>
            </a:rPr>
            <a:t>This team checks whether the correct files are mapped with the right meta data or not</a:t>
          </a:r>
          <a:r>
            <a:rPr lang="en-US" sz="1600" spc="0" smtClean="0">
              <a:effectLst/>
            </a:rPr>
            <a:t> </a:t>
          </a:r>
        </a:p>
        <a:p>
          <a:pPr>
            <a:spcAft>
              <a:spcPct val="35000"/>
            </a:spcAft>
          </a:pPr>
          <a:r>
            <a:rPr lang="en-US" sz="1600" spc="0" smtClean="0">
              <a:effectLst/>
            </a:rPr>
            <a:t> </a:t>
          </a:r>
        </a:p>
        <a:p>
          <a:pPr>
            <a:spcAft>
              <a:spcPct val="35000"/>
            </a:spcAft>
          </a:pPr>
          <a:endParaRPr lang="en-GB" sz="1600" spc="0" dirty="0">
            <a:effectLst/>
          </a:endParaRPr>
        </a:p>
      </dgm:t>
    </dgm:pt>
    <dgm:pt modelId="{ACBB7133-C6A8-45E6-982A-FE36C2EAB2EC}" type="parTrans" cxnId="{1AB1475D-2065-44F2-AADC-CE871FC9FD86}">
      <dgm:prSet/>
      <dgm:spPr/>
      <dgm:t>
        <a:bodyPr/>
        <a:lstStyle/>
        <a:p>
          <a:endParaRPr lang="en-GB"/>
        </a:p>
      </dgm:t>
    </dgm:pt>
    <dgm:pt modelId="{4AF0A55A-BB69-4CC4-A773-251CF293654A}" type="sibTrans" cxnId="{1AB1475D-2065-44F2-AADC-CE871FC9FD86}">
      <dgm:prSet/>
      <dgm:spPr/>
      <dgm:t>
        <a:bodyPr/>
        <a:lstStyle/>
        <a:p>
          <a:endParaRPr lang="en-GB"/>
        </a:p>
      </dgm:t>
    </dgm:pt>
    <dgm:pt modelId="{58E5383B-F3D8-43DD-9593-67CEBAA8F459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en-US" sz="1500" b="1" spc="0" smtClean="0">
              <a:effectLst/>
              <a:latin typeface="+mj-lt"/>
            </a:rPr>
            <a:t>Upload Documents</a:t>
          </a:r>
        </a:p>
        <a:p>
          <a:pPr>
            <a:spcAft>
              <a:spcPts val="1200"/>
            </a:spcAft>
          </a:pPr>
          <a:r>
            <a:rPr lang="en-US" sz="1250" spc="0" smtClean="0">
              <a:effectLst/>
              <a:latin typeface="+mj-lt"/>
            </a:rPr>
            <a:t>The documents are uploaded to the system in logical manner  (Department-wise) with proper authentication</a:t>
          </a:r>
        </a:p>
        <a:p>
          <a:pPr>
            <a:spcAft>
              <a:spcPct val="35000"/>
            </a:spcAft>
          </a:pPr>
          <a:r>
            <a:rPr lang="en-US" sz="1250" spc="0" smtClean="0">
              <a:effectLst/>
              <a:latin typeface="+mj-lt"/>
            </a:rPr>
            <a:t>The uploaded documents are mapped with the metadata so as to make the files (Notesheet and Correspondences) easily searchable </a:t>
          </a:r>
        </a:p>
        <a:p>
          <a:pPr>
            <a:spcAft>
              <a:spcPct val="35000"/>
            </a:spcAft>
          </a:pPr>
          <a:endParaRPr lang="en-GB" sz="1400" spc="0" dirty="0">
            <a:effectLst/>
          </a:endParaRPr>
        </a:p>
      </dgm:t>
    </dgm:pt>
    <dgm:pt modelId="{761A6B5F-9AD0-41DB-BC81-625FFC2F5795}" type="parTrans" cxnId="{DB8721E9-769D-41F6-827C-9FBB92ADE98D}">
      <dgm:prSet/>
      <dgm:spPr/>
      <dgm:t>
        <a:bodyPr/>
        <a:lstStyle/>
        <a:p>
          <a:endParaRPr lang="en-GB"/>
        </a:p>
      </dgm:t>
    </dgm:pt>
    <dgm:pt modelId="{973F80F6-72E3-4A68-89E2-8E045DFAF6AD}" type="sibTrans" cxnId="{DB8721E9-769D-41F6-827C-9FBB92ADE98D}">
      <dgm:prSet/>
      <dgm:spPr/>
      <dgm:t>
        <a:bodyPr/>
        <a:lstStyle/>
        <a:p>
          <a:endParaRPr lang="en-GB"/>
        </a:p>
      </dgm:t>
    </dgm:pt>
    <dgm:pt modelId="{A044B659-91B4-4C36-BAE2-D7130E8615DE}" type="pres">
      <dgm:prSet presAssocID="{0B30C485-FE47-4A13-96F1-8E5FBF6AB32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DCEE3-948D-48AD-A6B8-F4FAD61408AA}" type="pres">
      <dgm:prSet presAssocID="{0B30C485-FE47-4A13-96F1-8E5FBF6AB322}" presName="arrow" presStyleLbl="bgShp" presStyleIdx="0" presStyleCnt="1" custAng="0" custScaleX="113509" custLinFactNeighborY="1420"/>
      <dgm:spPr/>
      <dgm:t>
        <a:bodyPr/>
        <a:lstStyle/>
        <a:p>
          <a:endParaRPr lang="en-GB"/>
        </a:p>
      </dgm:t>
    </dgm:pt>
    <dgm:pt modelId="{AB6CD2C3-2DCB-4A5B-8B13-C0BA3137FE93}" type="pres">
      <dgm:prSet presAssocID="{0B30C485-FE47-4A13-96F1-8E5FBF6AB322}" presName="arrowDiagram5" presStyleCnt="0"/>
      <dgm:spPr/>
      <dgm:t>
        <a:bodyPr/>
        <a:lstStyle/>
        <a:p>
          <a:endParaRPr lang="en-GB"/>
        </a:p>
      </dgm:t>
    </dgm:pt>
    <dgm:pt modelId="{4372E64A-E20A-40A6-9223-90BCAB7F98AA}" type="pres">
      <dgm:prSet presAssocID="{3C5626DF-D57A-4576-8A15-DAF956C3C7F4}" presName="bullet5a" presStyleLbl="node1" presStyleIdx="0" presStyleCnt="5" custLinFactX="-468" custLinFactY="-7511" custLinFactNeighborX="-100000" custLinFactNeighborY="-100000"/>
      <dgm:spPr/>
      <dgm:t>
        <a:bodyPr/>
        <a:lstStyle/>
        <a:p>
          <a:endParaRPr lang="en-GB"/>
        </a:p>
      </dgm:t>
    </dgm:pt>
    <dgm:pt modelId="{2172818D-CDC7-4EEE-AF33-E261CF106D3C}" type="pres">
      <dgm:prSet presAssocID="{3C5626DF-D57A-4576-8A15-DAF956C3C7F4}" presName="textBox5a" presStyleLbl="revTx" presStyleIdx="0" presStyleCnt="5" custScaleX="195246" custLinFactNeighborX="-52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D8A3D-13EE-41BF-87A3-9231D05FD19D}" type="pres">
      <dgm:prSet presAssocID="{154B3B86-FC60-4F8C-8697-632A1025E8EB}" presName="bullet5b" presStyleLbl="node1" presStyleIdx="1" presStyleCnt="5" custLinFactNeighborY="-40021"/>
      <dgm:spPr/>
      <dgm:t>
        <a:bodyPr/>
        <a:lstStyle/>
        <a:p>
          <a:endParaRPr lang="en-GB"/>
        </a:p>
      </dgm:t>
    </dgm:pt>
    <dgm:pt modelId="{FD519F72-F03F-462A-B141-035A1D2843ED}" type="pres">
      <dgm:prSet presAssocID="{154B3B86-FC60-4F8C-8697-632A1025E8EB}" presName="textBox5b" presStyleLbl="revTx" presStyleIdx="1" presStyleCnt="5" custScaleX="153957" custScaleY="73378" custLinFactX="-21232" custLinFactY="-581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4C7E6-6DA1-4071-8D40-01FF759514BC}" type="pres">
      <dgm:prSet presAssocID="{35ACD049-DF30-42F2-A818-F00C6334B116}" presName="bullet5c" presStyleLbl="node1" presStyleIdx="2" presStyleCnt="5"/>
      <dgm:spPr/>
      <dgm:t>
        <a:bodyPr/>
        <a:lstStyle/>
        <a:p>
          <a:endParaRPr lang="en-GB"/>
        </a:p>
      </dgm:t>
    </dgm:pt>
    <dgm:pt modelId="{1A8906B2-C6AF-46AB-BF25-15587852027C}" type="pres">
      <dgm:prSet presAssocID="{35ACD049-DF30-42F2-A818-F00C6334B116}" presName="textBox5c" presStyleLbl="revTx" presStyleIdx="2" presStyleCnt="5" custScaleX="164817" custScaleY="52125" custLinFactNeighborX="-29765" custLinFactNeighborY="-12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D9A70-A57B-4EC9-8E57-BAD87AAB39CE}" type="pres">
      <dgm:prSet presAssocID="{F61703AF-246D-4E4B-B561-A430DDBD1F05}" presName="bullet5d" presStyleLbl="node1" presStyleIdx="3" presStyleCnt="5"/>
      <dgm:spPr/>
      <dgm:t>
        <a:bodyPr/>
        <a:lstStyle/>
        <a:p>
          <a:endParaRPr lang="en-GB"/>
        </a:p>
      </dgm:t>
    </dgm:pt>
    <dgm:pt modelId="{C1EA40E9-56E4-4504-9AE3-4D52A165B370}" type="pres">
      <dgm:prSet presAssocID="{F61703AF-246D-4E4B-B561-A430DDBD1F05}" presName="textBox5d" presStyleLbl="revTx" presStyleIdx="3" presStyleCnt="5" custScaleX="135427" custScaleY="39764" custLinFactNeighborX="-77603" custLinFactNeighborY="-764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5DA1D2-1768-42EE-BE9F-35F7E459C55F}" type="pres">
      <dgm:prSet presAssocID="{58E5383B-F3D8-43DD-9593-67CEBAA8F459}" presName="bullet5e" presStyleLbl="node1" presStyleIdx="4" presStyleCnt="5"/>
      <dgm:spPr/>
      <dgm:t>
        <a:bodyPr/>
        <a:lstStyle/>
        <a:p>
          <a:endParaRPr lang="en-GB"/>
        </a:p>
      </dgm:t>
    </dgm:pt>
    <dgm:pt modelId="{CE62CDF6-5BB9-487A-A5BC-B576AA5CDB6B}" type="pres">
      <dgm:prSet presAssocID="{58E5383B-F3D8-43DD-9593-67CEBAA8F459}" presName="textBox5e" presStyleLbl="revTx" presStyleIdx="4" presStyleCnt="5" custScaleX="143554" custScaleY="59788" custLinFactNeighborY="-9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8643F5-F09D-4A04-81D8-5F5E03BD1B0F}" srcId="{0B30C485-FE47-4A13-96F1-8E5FBF6AB322}" destId="{3C5626DF-D57A-4576-8A15-DAF956C3C7F4}" srcOrd="0" destOrd="0" parTransId="{6077E9BD-93E3-4455-8A29-C2DC01591D7F}" sibTransId="{79A1BF31-71F7-4E38-A9D1-72FCD15D2FC5}"/>
    <dgm:cxn modelId="{AC3EA3B1-A04C-4B04-B343-CC81A6E841DA}" srcId="{0B30C485-FE47-4A13-96F1-8E5FBF6AB322}" destId="{35ACD049-DF30-42F2-A818-F00C6334B116}" srcOrd="2" destOrd="0" parTransId="{D0F0D0F3-AC6A-487E-836D-056925416514}" sibTransId="{C076C69C-294D-4E0F-AD37-3608B3808014}"/>
    <dgm:cxn modelId="{DB61B61C-A93D-457B-956A-9CFEE06F3F33}" srcId="{0B30C485-FE47-4A13-96F1-8E5FBF6AB322}" destId="{154B3B86-FC60-4F8C-8697-632A1025E8EB}" srcOrd="1" destOrd="0" parTransId="{E02D5366-9AB0-44FE-A403-0EA3C89B2D97}" sibTransId="{581A2B58-8940-4E90-9EAE-CF1F94D1D3C6}"/>
    <dgm:cxn modelId="{1AB1475D-2065-44F2-AADC-CE871FC9FD86}" srcId="{0B30C485-FE47-4A13-96F1-8E5FBF6AB322}" destId="{F61703AF-246D-4E4B-B561-A430DDBD1F05}" srcOrd="3" destOrd="0" parTransId="{ACBB7133-C6A8-45E6-982A-FE36C2EAB2EC}" sibTransId="{4AF0A55A-BB69-4CC4-A773-251CF293654A}"/>
    <dgm:cxn modelId="{0DFCE4AF-4E94-448F-A1FB-EE5633F2CAF4}" type="presOf" srcId="{F61703AF-246D-4E4B-B561-A430DDBD1F05}" destId="{C1EA40E9-56E4-4504-9AE3-4D52A165B370}" srcOrd="0" destOrd="0" presId="urn:microsoft.com/office/officeart/2005/8/layout/arrow2"/>
    <dgm:cxn modelId="{DB8721E9-769D-41F6-827C-9FBB92ADE98D}" srcId="{0B30C485-FE47-4A13-96F1-8E5FBF6AB322}" destId="{58E5383B-F3D8-43DD-9593-67CEBAA8F459}" srcOrd="4" destOrd="0" parTransId="{761A6B5F-9AD0-41DB-BC81-625FFC2F5795}" sibTransId="{973F80F6-72E3-4A68-89E2-8E045DFAF6AD}"/>
    <dgm:cxn modelId="{3782386A-99B8-426B-B7FC-3D2D47CA9DDD}" type="presOf" srcId="{58E5383B-F3D8-43DD-9593-67CEBAA8F459}" destId="{CE62CDF6-5BB9-487A-A5BC-B576AA5CDB6B}" srcOrd="0" destOrd="0" presId="urn:microsoft.com/office/officeart/2005/8/layout/arrow2"/>
    <dgm:cxn modelId="{1F458765-C65A-4F88-99F6-B4C78CEA6216}" type="presOf" srcId="{35ACD049-DF30-42F2-A818-F00C6334B116}" destId="{1A8906B2-C6AF-46AB-BF25-15587852027C}" srcOrd="0" destOrd="0" presId="urn:microsoft.com/office/officeart/2005/8/layout/arrow2"/>
    <dgm:cxn modelId="{8028E89E-B4FD-48E9-97A3-017B37BBF3DA}" type="presOf" srcId="{0B30C485-FE47-4A13-96F1-8E5FBF6AB322}" destId="{A044B659-91B4-4C36-BAE2-D7130E8615DE}" srcOrd="0" destOrd="0" presId="urn:microsoft.com/office/officeart/2005/8/layout/arrow2"/>
    <dgm:cxn modelId="{BCAD4FBE-5E84-46CF-926B-C0F12E1B4230}" type="presOf" srcId="{3C5626DF-D57A-4576-8A15-DAF956C3C7F4}" destId="{2172818D-CDC7-4EEE-AF33-E261CF106D3C}" srcOrd="0" destOrd="0" presId="urn:microsoft.com/office/officeart/2005/8/layout/arrow2"/>
    <dgm:cxn modelId="{1B01330B-E7A4-4DCF-89D8-B23B91BD80BD}" type="presOf" srcId="{154B3B86-FC60-4F8C-8697-632A1025E8EB}" destId="{FD519F72-F03F-462A-B141-035A1D2843ED}" srcOrd="0" destOrd="0" presId="urn:microsoft.com/office/officeart/2005/8/layout/arrow2"/>
    <dgm:cxn modelId="{2A0731A8-70FA-456F-89F5-875641C7D300}" type="presParOf" srcId="{A044B659-91B4-4C36-BAE2-D7130E8615DE}" destId="{C43DCEE3-948D-48AD-A6B8-F4FAD61408AA}" srcOrd="0" destOrd="0" presId="urn:microsoft.com/office/officeart/2005/8/layout/arrow2"/>
    <dgm:cxn modelId="{19BD9679-583C-4B88-BC50-9331AA7586F2}" type="presParOf" srcId="{A044B659-91B4-4C36-BAE2-D7130E8615DE}" destId="{AB6CD2C3-2DCB-4A5B-8B13-C0BA3137FE93}" srcOrd="1" destOrd="0" presId="urn:microsoft.com/office/officeart/2005/8/layout/arrow2"/>
    <dgm:cxn modelId="{C00325A0-32DA-4C43-921A-ABA0CBDDC160}" type="presParOf" srcId="{AB6CD2C3-2DCB-4A5B-8B13-C0BA3137FE93}" destId="{4372E64A-E20A-40A6-9223-90BCAB7F98AA}" srcOrd="0" destOrd="0" presId="urn:microsoft.com/office/officeart/2005/8/layout/arrow2"/>
    <dgm:cxn modelId="{266055F8-668E-406C-9C40-193E9B64A7BC}" type="presParOf" srcId="{AB6CD2C3-2DCB-4A5B-8B13-C0BA3137FE93}" destId="{2172818D-CDC7-4EEE-AF33-E261CF106D3C}" srcOrd="1" destOrd="0" presId="urn:microsoft.com/office/officeart/2005/8/layout/arrow2"/>
    <dgm:cxn modelId="{B1664AF4-C3E5-4261-A02E-E07CAA54218E}" type="presParOf" srcId="{AB6CD2C3-2DCB-4A5B-8B13-C0BA3137FE93}" destId="{29DD8A3D-13EE-41BF-87A3-9231D05FD19D}" srcOrd="2" destOrd="0" presId="urn:microsoft.com/office/officeart/2005/8/layout/arrow2"/>
    <dgm:cxn modelId="{510816E1-4AB1-4548-BD11-5C40EFAD92E9}" type="presParOf" srcId="{AB6CD2C3-2DCB-4A5B-8B13-C0BA3137FE93}" destId="{FD519F72-F03F-462A-B141-035A1D2843ED}" srcOrd="3" destOrd="0" presId="urn:microsoft.com/office/officeart/2005/8/layout/arrow2"/>
    <dgm:cxn modelId="{0FB5B81F-9246-46D4-A385-A2EB2024374B}" type="presParOf" srcId="{AB6CD2C3-2DCB-4A5B-8B13-C0BA3137FE93}" destId="{F204C7E6-6DA1-4071-8D40-01FF759514BC}" srcOrd="4" destOrd="0" presId="urn:microsoft.com/office/officeart/2005/8/layout/arrow2"/>
    <dgm:cxn modelId="{DE8E2FD0-AF3C-45C9-B155-466D6508FC3E}" type="presParOf" srcId="{AB6CD2C3-2DCB-4A5B-8B13-C0BA3137FE93}" destId="{1A8906B2-C6AF-46AB-BF25-15587852027C}" srcOrd="5" destOrd="0" presId="urn:microsoft.com/office/officeart/2005/8/layout/arrow2"/>
    <dgm:cxn modelId="{8F27BF33-DF43-4835-B0FD-E34B75D6EAFA}" type="presParOf" srcId="{AB6CD2C3-2DCB-4A5B-8B13-C0BA3137FE93}" destId="{F63D9A70-A57B-4EC9-8E57-BAD87AAB39CE}" srcOrd="6" destOrd="0" presId="urn:microsoft.com/office/officeart/2005/8/layout/arrow2"/>
    <dgm:cxn modelId="{F93EC7E5-55CA-41CC-AA02-CFA20F777441}" type="presParOf" srcId="{AB6CD2C3-2DCB-4A5B-8B13-C0BA3137FE93}" destId="{C1EA40E9-56E4-4504-9AE3-4D52A165B370}" srcOrd="7" destOrd="0" presId="urn:microsoft.com/office/officeart/2005/8/layout/arrow2"/>
    <dgm:cxn modelId="{89D9914F-2982-4188-BD8D-046DB98BBEF3}" type="presParOf" srcId="{AB6CD2C3-2DCB-4A5B-8B13-C0BA3137FE93}" destId="{835DA1D2-1768-42EE-BE9F-35F7E459C55F}" srcOrd="8" destOrd="0" presId="urn:microsoft.com/office/officeart/2005/8/layout/arrow2"/>
    <dgm:cxn modelId="{1FD37A7F-56D5-4021-BF23-7E861A69EC1B}" type="presParOf" srcId="{AB6CD2C3-2DCB-4A5B-8B13-C0BA3137FE93}" destId="{CE62CDF6-5BB9-487A-A5BC-B576AA5CDB6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75D00-C080-475A-8782-F898EAAFB933}" type="doc">
      <dgm:prSet loTypeId="urn:microsoft.com/office/officeart/2005/8/layout/vList5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8B8ABF5B-002F-440F-8CD0-1D738872A4CA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During VidhanSabha Sessions</a:t>
          </a:r>
          <a:endParaRPr lang="en-GB" dirty="0">
            <a:latin typeface="+mj-lt"/>
          </a:endParaRPr>
        </a:p>
      </dgm:t>
    </dgm:pt>
    <dgm:pt modelId="{DBDC1F0E-43DF-44FA-919F-44A6C4242C0D}" type="parTrans" cxnId="{93BAB2AF-F372-494E-BE02-3CA3E52DCE3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F253AF2-0700-4A23-AA95-F14DE07DFFB5}" type="sibTrans" cxnId="{93BAB2AF-F372-494E-BE02-3CA3E52DCE3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890ABA7-5165-4D1B-B360-0753D4B93F27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+mj-lt"/>
            </a:rPr>
            <a:t>Numerous files are required to be available in short time</a:t>
          </a:r>
          <a:endParaRPr lang="en-GB" sz="2400" dirty="0">
            <a:latin typeface="+mj-lt"/>
          </a:endParaRPr>
        </a:p>
      </dgm:t>
    </dgm:pt>
    <dgm:pt modelId="{E5C6B6E2-5680-4604-84E6-0F9400104491}" type="parTrans" cxnId="{6A5C4412-5953-4EE4-A03E-DD04B674803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C3C5179-0014-42F0-907F-55620A8290FC}" type="sibTrans" cxnId="{6A5C4412-5953-4EE4-A03E-DD04B674803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BA8BAD1-F3F5-4E10-BC90-03380D3FADA9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Response to Judiciary</a:t>
          </a:r>
          <a:endParaRPr lang="en-GB" dirty="0">
            <a:latin typeface="+mj-lt"/>
          </a:endParaRPr>
        </a:p>
      </dgm:t>
    </dgm:pt>
    <dgm:pt modelId="{6A47DAA2-D3C3-4CCC-AA02-0C5558F39042}" type="parTrans" cxnId="{5EB98975-E20F-47B8-8ABF-9EB1DFE0A6B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B05E7E7-4C17-4D4E-9168-306DFE8347E5}" type="sibTrans" cxnId="{5EB98975-E20F-47B8-8ABF-9EB1DFE0A6B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96A9BAE-8D38-4AA6-BCCF-A3BE6CE9880A}">
      <dgm:prSet phldrT="[Text]" custT="1"/>
      <dgm:spPr/>
      <dgm:t>
        <a:bodyPr/>
        <a:lstStyle/>
        <a:p>
          <a:pPr>
            <a:spcAft>
              <a:spcPts val="1200"/>
            </a:spcAft>
          </a:pPr>
          <a:endParaRPr lang="en-GB" sz="2400" dirty="0">
            <a:latin typeface="+mj-lt"/>
          </a:endParaRPr>
        </a:p>
      </dgm:t>
    </dgm:pt>
    <dgm:pt modelId="{78641E03-1696-4C73-9267-61C50647F569}" type="parTrans" cxnId="{9136C978-06A9-4CF4-BF3C-7A639896EFC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99B83E3-0982-49A2-BFEC-B8586D1E9B98}" type="sibTrans" cxnId="{9136C978-06A9-4CF4-BF3C-7A639896EFC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292515D-5686-4B17-940B-33E01D731127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+mj-lt"/>
            </a:rPr>
            <a:t>Inter departmental file consultation becomes very easy within a short time span </a:t>
          </a:r>
          <a:endParaRPr lang="en-GB" sz="2400" dirty="0">
            <a:latin typeface="+mj-lt"/>
          </a:endParaRPr>
        </a:p>
      </dgm:t>
    </dgm:pt>
    <dgm:pt modelId="{5A847276-50AB-49B8-8588-FA7A66AA32AA}" type="parTrans" cxnId="{657F3C9F-51AA-424C-A934-5CB525C9DBE1}">
      <dgm:prSet/>
      <dgm:spPr/>
      <dgm:t>
        <a:bodyPr/>
        <a:lstStyle/>
        <a:p>
          <a:endParaRPr lang="en-GB"/>
        </a:p>
      </dgm:t>
    </dgm:pt>
    <dgm:pt modelId="{4E311DA4-4B2F-4EB2-81FC-8EE471AFC13E}" type="sibTrans" cxnId="{657F3C9F-51AA-424C-A934-5CB525C9DBE1}">
      <dgm:prSet/>
      <dgm:spPr/>
      <dgm:t>
        <a:bodyPr/>
        <a:lstStyle/>
        <a:p>
          <a:endParaRPr lang="en-GB"/>
        </a:p>
      </dgm:t>
    </dgm:pt>
    <dgm:pt modelId="{4F475A10-A901-4630-B879-7116054BC5D8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+mj-lt"/>
            </a:rPr>
            <a:t>Quick search of multiple files can easily be done </a:t>
          </a:r>
          <a:endParaRPr lang="en-GB" sz="2400" dirty="0">
            <a:latin typeface="+mj-lt"/>
          </a:endParaRPr>
        </a:p>
      </dgm:t>
    </dgm:pt>
    <dgm:pt modelId="{8AA93FDC-67EE-4E7E-A025-4EE7EFE17469}" type="parTrans" cxnId="{8C8AE16D-3B75-442D-8FC0-1B1CAB3690BE}">
      <dgm:prSet/>
      <dgm:spPr/>
      <dgm:t>
        <a:bodyPr/>
        <a:lstStyle/>
        <a:p>
          <a:endParaRPr lang="en-GB"/>
        </a:p>
      </dgm:t>
    </dgm:pt>
    <dgm:pt modelId="{512A8AB9-89C8-4EE8-8FA3-430676CFB5BE}" type="sibTrans" cxnId="{8C8AE16D-3B75-442D-8FC0-1B1CAB3690BE}">
      <dgm:prSet/>
      <dgm:spPr/>
      <dgm:t>
        <a:bodyPr/>
        <a:lstStyle/>
        <a:p>
          <a:endParaRPr lang="en-GB"/>
        </a:p>
      </dgm:t>
    </dgm:pt>
    <dgm:pt modelId="{3A4B5DD7-70BD-4E38-84F8-366B20E6A1C6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+mj-lt"/>
            </a:rPr>
            <a:t>The search related facilities mentioned above holds true for Judiciary processes as well</a:t>
          </a:r>
          <a:endParaRPr lang="en-GB" sz="2400" dirty="0">
            <a:latin typeface="+mj-lt"/>
          </a:endParaRPr>
        </a:p>
      </dgm:t>
    </dgm:pt>
    <dgm:pt modelId="{776DC9AB-C638-457B-9DB0-242907A8E1D0}" type="parTrans" cxnId="{96BF80C0-1847-4AE9-BD56-613DFEB30082}">
      <dgm:prSet/>
      <dgm:spPr/>
      <dgm:t>
        <a:bodyPr/>
        <a:lstStyle/>
        <a:p>
          <a:endParaRPr lang="en-GB"/>
        </a:p>
      </dgm:t>
    </dgm:pt>
    <dgm:pt modelId="{DF584695-8FA0-4670-8EEE-B8F51D89BDBF}" type="sibTrans" cxnId="{96BF80C0-1847-4AE9-BD56-613DFEB30082}">
      <dgm:prSet/>
      <dgm:spPr/>
      <dgm:t>
        <a:bodyPr/>
        <a:lstStyle/>
        <a:p>
          <a:endParaRPr lang="en-GB"/>
        </a:p>
      </dgm:t>
    </dgm:pt>
    <dgm:pt modelId="{9D175E24-6F9C-4B2F-A55D-4A7EFF5175D9}" type="pres">
      <dgm:prSet presAssocID="{52C75D00-C080-475A-8782-F898EAAFB9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8E47BC-EDD5-41E6-B6FD-DF6427F37587}" type="pres">
      <dgm:prSet presAssocID="{8B8ABF5B-002F-440F-8CD0-1D738872A4CA}" presName="linNode" presStyleCnt="0"/>
      <dgm:spPr/>
      <dgm:t>
        <a:bodyPr/>
        <a:lstStyle/>
        <a:p>
          <a:endParaRPr lang="en-GB"/>
        </a:p>
      </dgm:t>
    </dgm:pt>
    <dgm:pt modelId="{86C23874-9E1B-46FF-B04B-EC80F023DABF}" type="pres">
      <dgm:prSet presAssocID="{8B8ABF5B-002F-440F-8CD0-1D738872A4CA}" presName="parentText" presStyleLbl="node1" presStyleIdx="0" presStyleCnt="2" custScaleX="66667" custLinFactNeighborX="-93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515FA-EE16-4470-B746-F807E61210CA}" type="pres">
      <dgm:prSet presAssocID="{8B8ABF5B-002F-440F-8CD0-1D738872A4CA}" presName="descendantText" presStyleLbl="alignAccFollowNode1" presStyleIdx="0" presStyleCnt="2" custScaleX="1188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94C47-C80E-4B49-A55E-5ACF31C08DA3}" type="pres">
      <dgm:prSet presAssocID="{BF253AF2-0700-4A23-AA95-F14DE07DFFB5}" presName="sp" presStyleCnt="0"/>
      <dgm:spPr/>
      <dgm:t>
        <a:bodyPr/>
        <a:lstStyle/>
        <a:p>
          <a:endParaRPr lang="en-GB"/>
        </a:p>
      </dgm:t>
    </dgm:pt>
    <dgm:pt modelId="{B9D3D4E0-5DD3-4B81-9E5F-8A703A400090}" type="pres">
      <dgm:prSet presAssocID="{3BA8BAD1-F3F5-4E10-BC90-03380D3FADA9}" presName="linNode" presStyleCnt="0"/>
      <dgm:spPr/>
      <dgm:t>
        <a:bodyPr/>
        <a:lstStyle/>
        <a:p>
          <a:endParaRPr lang="en-GB"/>
        </a:p>
      </dgm:t>
    </dgm:pt>
    <dgm:pt modelId="{D3630CA7-0EA9-4C6F-A1B7-969473CEF7A2}" type="pres">
      <dgm:prSet presAssocID="{3BA8BAD1-F3F5-4E10-BC90-03380D3FADA9}" presName="parentText" presStyleLbl="node1" presStyleIdx="1" presStyleCnt="2" custScaleX="66667" custLinFactNeighborX="-93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FFD7C-75E4-44E8-B474-30FB51AE6730}" type="pres">
      <dgm:prSet presAssocID="{3BA8BAD1-F3F5-4E10-BC90-03380D3FADA9}" presName="descendantText" presStyleLbl="alignAccFollowNode1" presStyleIdx="1" presStyleCnt="2" custScaleX="1188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D13164-0FB7-4FD2-BB1C-4FFBF6B1CEF2}" type="presOf" srcId="{0292515D-5686-4B17-940B-33E01D731127}" destId="{996FFD7C-75E4-44E8-B474-30FB51AE6730}" srcOrd="0" destOrd="1" presId="urn:microsoft.com/office/officeart/2005/8/layout/vList5"/>
    <dgm:cxn modelId="{427BA13A-555D-450E-986B-75267346CCEC}" type="presOf" srcId="{3A4B5DD7-70BD-4E38-84F8-366B20E6A1C6}" destId="{996FFD7C-75E4-44E8-B474-30FB51AE6730}" srcOrd="0" destOrd="0" presId="urn:microsoft.com/office/officeart/2005/8/layout/vList5"/>
    <dgm:cxn modelId="{5EB98975-E20F-47B8-8ABF-9EB1DFE0A6B7}" srcId="{52C75D00-C080-475A-8782-F898EAAFB933}" destId="{3BA8BAD1-F3F5-4E10-BC90-03380D3FADA9}" srcOrd="1" destOrd="0" parTransId="{6A47DAA2-D3C3-4CCC-AA02-0C5558F39042}" sibTransId="{DB05E7E7-4C17-4D4E-9168-306DFE8347E5}"/>
    <dgm:cxn modelId="{6A5C4412-5953-4EE4-A03E-DD04B674803F}" srcId="{8B8ABF5B-002F-440F-8CD0-1D738872A4CA}" destId="{1890ABA7-5165-4D1B-B360-0753D4B93F27}" srcOrd="0" destOrd="0" parTransId="{E5C6B6E2-5680-4604-84E6-0F9400104491}" sibTransId="{3C3C5179-0014-42F0-907F-55620A8290FC}"/>
    <dgm:cxn modelId="{E365D7B0-86C3-47CB-B75F-DADEF9E54A53}" type="presOf" srcId="{1890ABA7-5165-4D1B-B360-0753D4B93F27}" destId="{7C9515FA-EE16-4470-B746-F807E61210CA}" srcOrd="0" destOrd="0" presId="urn:microsoft.com/office/officeart/2005/8/layout/vList5"/>
    <dgm:cxn modelId="{144639B4-55C0-4579-B90A-B7692ABC1812}" type="presOf" srcId="{52C75D00-C080-475A-8782-F898EAAFB933}" destId="{9D175E24-6F9C-4B2F-A55D-4A7EFF5175D9}" srcOrd="0" destOrd="0" presId="urn:microsoft.com/office/officeart/2005/8/layout/vList5"/>
    <dgm:cxn modelId="{96BF80C0-1847-4AE9-BD56-613DFEB30082}" srcId="{3BA8BAD1-F3F5-4E10-BC90-03380D3FADA9}" destId="{3A4B5DD7-70BD-4E38-84F8-366B20E6A1C6}" srcOrd="0" destOrd="0" parTransId="{776DC9AB-C638-457B-9DB0-242907A8E1D0}" sibTransId="{DF584695-8FA0-4670-8EEE-B8F51D89BDBF}"/>
    <dgm:cxn modelId="{F48D0682-E842-4D19-9362-FB670921DDF0}" type="presOf" srcId="{3BA8BAD1-F3F5-4E10-BC90-03380D3FADA9}" destId="{D3630CA7-0EA9-4C6F-A1B7-969473CEF7A2}" srcOrd="0" destOrd="0" presId="urn:microsoft.com/office/officeart/2005/8/layout/vList5"/>
    <dgm:cxn modelId="{9136C978-06A9-4CF4-BF3C-7A639896EFC6}" srcId="{8B8ABF5B-002F-440F-8CD0-1D738872A4CA}" destId="{E96A9BAE-8D38-4AA6-BCCF-A3BE6CE9880A}" srcOrd="2" destOrd="0" parTransId="{78641E03-1696-4C73-9267-61C50647F569}" sibTransId="{999B83E3-0982-49A2-BFEC-B8586D1E9B98}"/>
    <dgm:cxn modelId="{93BAB2AF-F372-494E-BE02-3CA3E52DCE3C}" srcId="{52C75D00-C080-475A-8782-F898EAAFB933}" destId="{8B8ABF5B-002F-440F-8CD0-1D738872A4CA}" srcOrd="0" destOrd="0" parTransId="{DBDC1F0E-43DF-44FA-919F-44A6C4242C0D}" sibTransId="{BF253AF2-0700-4A23-AA95-F14DE07DFFB5}"/>
    <dgm:cxn modelId="{A2CA3D7E-97BE-4931-8B5D-FFFFE8F1E0D7}" type="presOf" srcId="{E96A9BAE-8D38-4AA6-BCCF-A3BE6CE9880A}" destId="{7C9515FA-EE16-4470-B746-F807E61210CA}" srcOrd="0" destOrd="2" presId="urn:microsoft.com/office/officeart/2005/8/layout/vList5"/>
    <dgm:cxn modelId="{B54BEFC9-E941-4EEB-8B00-B96B9E2F2561}" type="presOf" srcId="{4F475A10-A901-4630-B879-7116054BC5D8}" destId="{7C9515FA-EE16-4470-B746-F807E61210CA}" srcOrd="0" destOrd="1" presId="urn:microsoft.com/office/officeart/2005/8/layout/vList5"/>
    <dgm:cxn modelId="{8C8AE16D-3B75-442D-8FC0-1B1CAB3690BE}" srcId="{8B8ABF5B-002F-440F-8CD0-1D738872A4CA}" destId="{4F475A10-A901-4630-B879-7116054BC5D8}" srcOrd="1" destOrd="0" parTransId="{8AA93FDC-67EE-4E7E-A025-4EE7EFE17469}" sibTransId="{512A8AB9-89C8-4EE8-8FA3-430676CFB5BE}"/>
    <dgm:cxn modelId="{657F3C9F-51AA-424C-A934-5CB525C9DBE1}" srcId="{3BA8BAD1-F3F5-4E10-BC90-03380D3FADA9}" destId="{0292515D-5686-4B17-940B-33E01D731127}" srcOrd="1" destOrd="0" parTransId="{5A847276-50AB-49B8-8588-FA7A66AA32AA}" sibTransId="{4E311DA4-4B2F-4EB2-81FC-8EE471AFC13E}"/>
    <dgm:cxn modelId="{7F8EEA61-3A81-4A3F-AE49-E1304BE2A38E}" type="presOf" srcId="{8B8ABF5B-002F-440F-8CD0-1D738872A4CA}" destId="{86C23874-9E1B-46FF-B04B-EC80F023DABF}" srcOrd="0" destOrd="0" presId="urn:microsoft.com/office/officeart/2005/8/layout/vList5"/>
    <dgm:cxn modelId="{FB2BAEAA-559A-41FA-B26C-77FA6375D169}" type="presParOf" srcId="{9D175E24-6F9C-4B2F-A55D-4A7EFF5175D9}" destId="{2B8E47BC-EDD5-41E6-B6FD-DF6427F37587}" srcOrd="0" destOrd="0" presId="urn:microsoft.com/office/officeart/2005/8/layout/vList5"/>
    <dgm:cxn modelId="{261B8D1C-1ED5-49F0-9596-9FAF2EB45724}" type="presParOf" srcId="{2B8E47BC-EDD5-41E6-B6FD-DF6427F37587}" destId="{86C23874-9E1B-46FF-B04B-EC80F023DABF}" srcOrd="0" destOrd="0" presId="urn:microsoft.com/office/officeart/2005/8/layout/vList5"/>
    <dgm:cxn modelId="{ACE43704-D52D-4EE3-9C6C-E996AD311D23}" type="presParOf" srcId="{2B8E47BC-EDD5-41E6-B6FD-DF6427F37587}" destId="{7C9515FA-EE16-4470-B746-F807E61210CA}" srcOrd="1" destOrd="0" presId="urn:microsoft.com/office/officeart/2005/8/layout/vList5"/>
    <dgm:cxn modelId="{6CE45D94-F133-4F12-8410-848A52488B41}" type="presParOf" srcId="{9D175E24-6F9C-4B2F-A55D-4A7EFF5175D9}" destId="{EB894C47-C80E-4B49-A55E-5ACF31C08DA3}" srcOrd="1" destOrd="0" presId="urn:microsoft.com/office/officeart/2005/8/layout/vList5"/>
    <dgm:cxn modelId="{0D95A26B-F81D-4E99-A705-1CEAE79C6CA8}" type="presParOf" srcId="{9D175E24-6F9C-4B2F-A55D-4A7EFF5175D9}" destId="{B9D3D4E0-5DD3-4B81-9E5F-8A703A400090}" srcOrd="2" destOrd="0" presId="urn:microsoft.com/office/officeart/2005/8/layout/vList5"/>
    <dgm:cxn modelId="{F059F8EC-8373-449A-B3D8-C4459654C6DC}" type="presParOf" srcId="{B9D3D4E0-5DD3-4B81-9E5F-8A703A400090}" destId="{D3630CA7-0EA9-4C6F-A1B7-969473CEF7A2}" srcOrd="0" destOrd="0" presId="urn:microsoft.com/office/officeart/2005/8/layout/vList5"/>
    <dgm:cxn modelId="{AA332CAA-607C-4416-A741-D18520886069}" type="presParOf" srcId="{B9D3D4E0-5DD3-4B81-9E5F-8A703A400090}" destId="{996FFD7C-75E4-44E8-B474-30FB51AE67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C75D00-C080-475A-8782-F898EAAFB933}" type="doc">
      <dgm:prSet loTypeId="urn:microsoft.com/office/officeart/2005/8/layout/vList5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8B8ABF5B-002F-440F-8CD0-1D738872A4CA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Part Files/ Shadow Files</a:t>
          </a:r>
          <a:endParaRPr lang="en-GB" sz="2800" dirty="0">
            <a:latin typeface="+mj-lt"/>
          </a:endParaRPr>
        </a:p>
      </dgm:t>
    </dgm:pt>
    <dgm:pt modelId="{DBDC1F0E-43DF-44FA-919F-44A6C4242C0D}" type="parTrans" cxnId="{93BAB2AF-F372-494E-BE02-3CA3E52DCE3C}">
      <dgm:prSet/>
      <dgm:spPr/>
      <dgm:t>
        <a:bodyPr/>
        <a:lstStyle/>
        <a:p>
          <a:endParaRPr lang="en-GB" sz="1600">
            <a:latin typeface="+mj-lt"/>
          </a:endParaRPr>
        </a:p>
      </dgm:t>
    </dgm:pt>
    <dgm:pt modelId="{BF253AF2-0700-4A23-AA95-F14DE07DFFB5}" type="sibTrans" cxnId="{93BAB2AF-F372-494E-BE02-3CA3E52DCE3C}">
      <dgm:prSet/>
      <dgm:spPr/>
      <dgm:t>
        <a:bodyPr/>
        <a:lstStyle/>
        <a:p>
          <a:endParaRPr lang="en-GB" sz="1600">
            <a:latin typeface="+mj-lt"/>
          </a:endParaRPr>
        </a:p>
      </dgm:t>
    </dgm:pt>
    <dgm:pt modelId="{1890ABA7-5165-4D1B-B360-0753D4B93F27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latin typeface="+mj-lt"/>
            </a:rPr>
            <a:t>Can create Part Files/ Shadow Files in case of parallel movement</a:t>
          </a:r>
          <a:endParaRPr lang="en-GB" sz="1800" dirty="0">
            <a:latin typeface="+mj-lt"/>
          </a:endParaRPr>
        </a:p>
      </dgm:t>
    </dgm:pt>
    <dgm:pt modelId="{E5C6B6E2-5680-4604-84E6-0F9400104491}" type="parTrans" cxnId="{6A5C4412-5953-4EE4-A03E-DD04B674803F}">
      <dgm:prSet/>
      <dgm:spPr/>
      <dgm:t>
        <a:bodyPr/>
        <a:lstStyle/>
        <a:p>
          <a:endParaRPr lang="en-GB" sz="1600">
            <a:latin typeface="+mj-lt"/>
          </a:endParaRPr>
        </a:p>
      </dgm:t>
    </dgm:pt>
    <dgm:pt modelId="{3C3C5179-0014-42F0-907F-55620A8290FC}" type="sibTrans" cxnId="{6A5C4412-5953-4EE4-A03E-DD04B674803F}">
      <dgm:prSet/>
      <dgm:spPr/>
      <dgm:t>
        <a:bodyPr/>
        <a:lstStyle/>
        <a:p>
          <a:endParaRPr lang="en-GB" sz="1600">
            <a:latin typeface="+mj-lt"/>
          </a:endParaRPr>
        </a:p>
      </dgm:t>
    </dgm:pt>
    <dgm:pt modelId="{3BA8BAD1-F3F5-4E10-BC90-03380D3FADA9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Meeting</a:t>
          </a:r>
          <a:endParaRPr lang="en-GB" sz="2800" dirty="0">
            <a:latin typeface="+mj-lt"/>
          </a:endParaRPr>
        </a:p>
      </dgm:t>
    </dgm:pt>
    <dgm:pt modelId="{6A47DAA2-D3C3-4CCC-AA02-0C5558F39042}" type="parTrans" cxnId="{5EB98975-E20F-47B8-8ABF-9EB1DFE0A6B7}">
      <dgm:prSet/>
      <dgm:spPr/>
      <dgm:t>
        <a:bodyPr/>
        <a:lstStyle/>
        <a:p>
          <a:endParaRPr lang="en-GB" sz="1600">
            <a:latin typeface="+mj-lt"/>
          </a:endParaRPr>
        </a:p>
      </dgm:t>
    </dgm:pt>
    <dgm:pt modelId="{DB05E7E7-4C17-4D4E-9168-306DFE8347E5}" type="sibTrans" cxnId="{5EB98975-E20F-47B8-8ABF-9EB1DFE0A6B7}">
      <dgm:prSet/>
      <dgm:spPr/>
      <dgm:t>
        <a:bodyPr/>
        <a:lstStyle/>
        <a:p>
          <a:endParaRPr lang="en-GB" sz="1600">
            <a:latin typeface="+mj-lt"/>
          </a:endParaRPr>
        </a:p>
      </dgm:t>
    </dgm:pt>
    <dgm:pt modelId="{4F475A10-A901-4630-B879-7116054BC5D8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latin typeface="+mj-lt"/>
            </a:rPr>
            <a:t>Automatically merge the Part File with Parent File</a:t>
          </a:r>
          <a:endParaRPr lang="en-GB" sz="1800" dirty="0">
            <a:latin typeface="+mj-lt"/>
          </a:endParaRPr>
        </a:p>
      </dgm:t>
    </dgm:pt>
    <dgm:pt modelId="{8AA93FDC-67EE-4E7E-A025-4EE7EFE17469}" type="parTrans" cxnId="{8C8AE16D-3B75-442D-8FC0-1B1CAB3690BE}">
      <dgm:prSet/>
      <dgm:spPr/>
      <dgm:t>
        <a:bodyPr/>
        <a:lstStyle/>
        <a:p>
          <a:endParaRPr lang="en-GB" sz="1600"/>
        </a:p>
      </dgm:t>
    </dgm:pt>
    <dgm:pt modelId="{512A8AB9-89C8-4EE8-8FA3-430676CFB5BE}" type="sibTrans" cxnId="{8C8AE16D-3B75-442D-8FC0-1B1CAB3690BE}">
      <dgm:prSet/>
      <dgm:spPr/>
      <dgm:t>
        <a:bodyPr/>
        <a:lstStyle/>
        <a:p>
          <a:endParaRPr lang="en-GB" sz="1600"/>
        </a:p>
      </dgm:t>
    </dgm:pt>
    <dgm:pt modelId="{3A4B5DD7-70BD-4E38-84F8-366B20E6A1C6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GB" sz="1800" dirty="0" smtClean="0">
              <a:latin typeface="Georgia" pitchFamily="18" charset="0"/>
            </a:rPr>
            <a:t>Meeting Scheduler/ Send Meeting Request</a:t>
          </a:r>
          <a:endParaRPr lang="en-GB" sz="1800" dirty="0">
            <a:latin typeface="+mj-lt"/>
          </a:endParaRPr>
        </a:p>
      </dgm:t>
    </dgm:pt>
    <dgm:pt modelId="{776DC9AB-C638-457B-9DB0-242907A8E1D0}" type="parTrans" cxnId="{96BF80C0-1847-4AE9-BD56-613DFEB30082}">
      <dgm:prSet/>
      <dgm:spPr/>
      <dgm:t>
        <a:bodyPr/>
        <a:lstStyle/>
        <a:p>
          <a:endParaRPr lang="en-GB" sz="1600"/>
        </a:p>
      </dgm:t>
    </dgm:pt>
    <dgm:pt modelId="{DF584695-8FA0-4670-8EEE-B8F51D89BDBF}" type="sibTrans" cxnId="{96BF80C0-1847-4AE9-BD56-613DFEB30082}">
      <dgm:prSet/>
      <dgm:spPr/>
      <dgm:t>
        <a:bodyPr/>
        <a:lstStyle/>
        <a:p>
          <a:endParaRPr lang="en-GB" sz="1600"/>
        </a:p>
      </dgm:t>
    </dgm:pt>
    <dgm:pt modelId="{3135C941-532C-4DE4-8E4C-3BB5C5FAA7CD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latin typeface="+mj-lt"/>
            </a:rPr>
            <a:t>Accept/ Decline with remarks</a:t>
          </a:r>
          <a:endParaRPr lang="en-GB" sz="1800" dirty="0">
            <a:latin typeface="+mj-lt"/>
          </a:endParaRPr>
        </a:p>
      </dgm:t>
    </dgm:pt>
    <dgm:pt modelId="{3827196C-063E-4D39-8B07-EA5D460A23B1}" type="parTrans" cxnId="{648369BF-61C9-4E09-9267-C394ED368C64}">
      <dgm:prSet/>
      <dgm:spPr/>
      <dgm:t>
        <a:bodyPr/>
        <a:lstStyle/>
        <a:p>
          <a:endParaRPr lang="en-GB" sz="1600"/>
        </a:p>
      </dgm:t>
    </dgm:pt>
    <dgm:pt modelId="{3A3FB76C-6081-4CBA-98A0-C3A86220B18F}" type="sibTrans" cxnId="{648369BF-61C9-4E09-9267-C394ED368C64}">
      <dgm:prSet/>
      <dgm:spPr/>
      <dgm:t>
        <a:bodyPr/>
        <a:lstStyle/>
        <a:p>
          <a:endParaRPr lang="en-GB" sz="1600"/>
        </a:p>
      </dgm:t>
    </dgm:pt>
    <dgm:pt modelId="{C79C37A6-B2BC-40C1-BA79-CC8B897084FB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latin typeface="+mj-lt"/>
            </a:rPr>
            <a:t>View the pending Meetings</a:t>
          </a:r>
          <a:endParaRPr lang="en-GB" sz="1800" dirty="0">
            <a:latin typeface="+mj-lt"/>
          </a:endParaRPr>
        </a:p>
      </dgm:t>
    </dgm:pt>
    <dgm:pt modelId="{66B54FFD-C2F0-4C18-8B8B-AF66D9E8D1B5}" type="parTrans" cxnId="{F5F4E9A1-9618-48C9-862C-5E24E83C6AB3}">
      <dgm:prSet/>
      <dgm:spPr/>
      <dgm:t>
        <a:bodyPr/>
        <a:lstStyle/>
        <a:p>
          <a:endParaRPr lang="en-GB" sz="1600"/>
        </a:p>
      </dgm:t>
    </dgm:pt>
    <dgm:pt modelId="{4B85378C-4452-4F39-8029-B898CC434075}" type="sibTrans" cxnId="{F5F4E9A1-9618-48C9-862C-5E24E83C6AB3}">
      <dgm:prSet/>
      <dgm:spPr/>
      <dgm:t>
        <a:bodyPr/>
        <a:lstStyle/>
        <a:p>
          <a:endParaRPr lang="en-GB" sz="1600"/>
        </a:p>
      </dgm:t>
    </dgm:pt>
    <dgm:pt modelId="{F814E72D-0986-49E7-9A3E-97BE5205DA9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800" dirty="0" smtClean="0">
              <a:latin typeface="+mj-lt"/>
            </a:rPr>
            <a:t>HRMS</a:t>
          </a:r>
          <a:endParaRPr lang="en-GB" sz="2800" dirty="0" smtClean="0">
            <a:latin typeface="+mj-lt"/>
          </a:endParaRPr>
        </a:p>
      </dgm:t>
    </dgm:pt>
    <dgm:pt modelId="{0E404E61-C3C7-4B37-809E-267DEA1A2C43}" type="parTrans" cxnId="{9F657120-6085-4BFD-9559-1D2B3FBA7C39}">
      <dgm:prSet/>
      <dgm:spPr/>
      <dgm:t>
        <a:bodyPr/>
        <a:lstStyle/>
        <a:p>
          <a:endParaRPr lang="en-GB" sz="1600"/>
        </a:p>
      </dgm:t>
    </dgm:pt>
    <dgm:pt modelId="{59630B14-2BD3-4610-9B75-C31376AF5F0C}" type="sibTrans" cxnId="{9F657120-6085-4BFD-9559-1D2B3FBA7C39}">
      <dgm:prSet/>
      <dgm:spPr/>
      <dgm:t>
        <a:bodyPr/>
        <a:lstStyle/>
        <a:p>
          <a:endParaRPr lang="en-GB" sz="1600"/>
        </a:p>
      </dgm:t>
    </dgm:pt>
    <dgm:pt modelId="{89A8E992-C01A-473A-93C4-A360C2C94070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latin typeface="+mj-lt"/>
            </a:rPr>
            <a:t>Integrated with the HRMS System of Mantralaya</a:t>
          </a:r>
          <a:endParaRPr lang="en-GB" sz="1800" dirty="0">
            <a:latin typeface="+mj-lt"/>
          </a:endParaRPr>
        </a:p>
      </dgm:t>
    </dgm:pt>
    <dgm:pt modelId="{2AB0DC89-8719-4E45-87C7-A8538C8F70D0}" type="parTrans" cxnId="{797AC4D4-CC96-4AD1-8AA5-16AA84B67FE0}">
      <dgm:prSet/>
      <dgm:spPr/>
      <dgm:t>
        <a:bodyPr/>
        <a:lstStyle/>
        <a:p>
          <a:endParaRPr lang="en-GB" sz="1600"/>
        </a:p>
      </dgm:t>
    </dgm:pt>
    <dgm:pt modelId="{4F1E06EB-EED8-4648-B292-24AE12FF48C3}" type="sibTrans" cxnId="{797AC4D4-CC96-4AD1-8AA5-16AA84B67FE0}">
      <dgm:prSet/>
      <dgm:spPr/>
      <dgm:t>
        <a:bodyPr/>
        <a:lstStyle/>
        <a:p>
          <a:endParaRPr lang="en-GB" sz="1600"/>
        </a:p>
      </dgm:t>
    </dgm:pt>
    <dgm:pt modelId="{A6D4185F-5A78-470D-B469-D318612BADA6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latin typeface="+mj-lt"/>
            </a:rPr>
            <a:t>Provision of linking a Shadow File with Parent File </a:t>
          </a:r>
          <a:endParaRPr lang="en-GB" sz="1800" dirty="0">
            <a:latin typeface="+mj-lt"/>
          </a:endParaRPr>
        </a:p>
      </dgm:t>
    </dgm:pt>
    <dgm:pt modelId="{50D987C2-0178-4AEB-BA7E-2F5FB9A04102}" type="parTrans" cxnId="{56388946-C95C-465F-835E-EEF2A1204242}">
      <dgm:prSet/>
      <dgm:spPr/>
      <dgm:t>
        <a:bodyPr/>
        <a:lstStyle/>
        <a:p>
          <a:endParaRPr lang="en-GB" sz="1600"/>
        </a:p>
      </dgm:t>
    </dgm:pt>
    <dgm:pt modelId="{57DB3364-CB7D-4C05-B35E-3A09B6600BED}" type="sibTrans" cxnId="{56388946-C95C-465F-835E-EEF2A1204242}">
      <dgm:prSet/>
      <dgm:spPr/>
      <dgm:t>
        <a:bodyPr/>
        <a:lstStyle/>
        <a:p>
          <a:endParaRPr lang="en-GB" sz="1600"/>
        </a:p>
      </dgm:t>
    </dgm:pt>
    <dgm:pt modelId="{045A0764-2061-4B44-A2FA-7CB611670154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latin typeface="+mj-lt"/>
            </a:rPr>
            <a:t>Important Features: Personal Profile/ Leave Management Transfer/ Promotion </a:t>
          </a:r>
          <a:endParaRPr lang="en-GB" sz="1800" dirty="0">
            <a:latin typeface="+mj-lt"/>
          </a:endParaRPr>
        </a:p>
      </dgm:t>
    </dgm:pt>
    <dgm:pt modelId="{22E84B9D-9788-484D-9C8B-AB222D00DE39}" type="parTrans" cxnId="{E5D0D6BF-01C2-4C2C-882F-E6F3064C0F23}">
      <dgm:prSet/>
      <dgm:spPr/>
      <dgm:t>
        <a:bodyPr/>
        <a:lstStyle/>
        <a:p>
          <a:endParaRPr lang="en-GB"/>
        </a:p>
      </dgm:t>
    </dgm:pt>
    <dgm:pt modelId="{7F0761C0-2CCE-4310-94BF-3293A56390C5}" type="sibTrans" cxnId="{E5D0D6BF-01C2-4C2C-882F-E6F3064C0F23}">
      <dgm:prSet/>
      <dgm:spPr/>
      <dgm:t>
        <a:bodyPr/>
        <a:lstStyle/>
        <a:p>
          <a:endParaRPr lang="en-GB"/>
        </a:p>
      </dgm:t>
    </dgm:pt>
    <dgm:pt modelId="{9D175E24-6F9C-4B2F-A55D-4A7EFF5175D9}" type="pres">
      <dgm:prSet presAssocID="{52C75D00-C080-475A-8782-F898EAAFB9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8E47BC-EDD5-41E6-B6FD-DF6427F37587}" type="pres">
      <dgm:prSet presAssocID="{8B8ABF5B-002F-440F-8CD0-1D738872A4CA}" presName="linNode" presStyleCnt="0"/>
      <dgm:spPr/>
      <dgm:t>
        <a:bodyPr/>
        <a:lstStyle/>
        <a:p>
          <a:endParaRPr lang="en-GB"/>
        </a:p>
      </dgm:t>
    </dgm:pt>
    <dgm:pt modelId="{86C23874-9E1B-46FF-B04B-EC80F023DABF}" type="pres">
      <dgm:prSet presAssocID="{8B8ABF5B-002F-440F-8CD0-1D738872A4CA}" presName="parentText" presStyleLbl="node1" presStyleIdx="0" presStyleCnt="3" custScaleX="66667" custLinFactNeighborX="-93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515FA-EE16-4470-B746-F807E61210CA}" type="pres">
      <dgm:prSet presAssocID="{8B8ABF5B-002F-440F-8CD0-1D738872A4CA}" presName="descendantText" presStyleLbl="alignAccFollowNode1" presStyleIdx="0" presStyleCnt="3" custScaleX="1188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94C47-C80E-4B49-A55E-5ACF31C08DA3}" type="pres">
      <dgm:prSet presAssocID="{BF253AF2-0700-4A23-AA95-F14DE07DFFB5}" presName="sp" presStyleCnt="0"/>
      <dgm:spPr/>
      <dgm:t>
        <a:bodyPr/>
        <a:lstStyle/>
        <a:p>
          <a:endParaRPr lang="en-GB"/>
        </a:p>
      </dgm:t>
    </dgm:pt>
    <dgm:pt modelId="{B9D3D4E0-5DD3-4B81-9E5F-8A703A400090}" type="pres">
      <dgm:prSet presAssocID="{3BA8BAD1-F3F5-4E10-BC90-03380D3FADA9}" presName="linNode" presStyleCnt="0"/>
      <dgm:spPr/>
      <dgm:t>
        <a:bodyPr/>
        <a:lstStyle/>
        <a:p>
          <a:endParaRPr lang="en-GB"/>
        </a:p>
      </dgm:t>
    </dgm:pt>
    <dgm:pt modelId="{D3630CA7-0EA9-4C6F-A1B7-969473CEF7A2}" type="pres">
      <dgm:prSet presAssocID="{3BA8BAD1-F3F5-4E10-BC90-03380D3FADA9}" presName="parentText" presStyleLbl="node1" presStyleIdx="1" presStyleCnt="3" custScaleX="66667" custLinFactNeighborX="-93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FFD7C-75E4-44E8-B474-30FB51AE6730}" type="pres">
      <dgm:prSet presAssocID="{3BA8BAD1-F3F5-4E10-BC90-03380D3FADA9}" presName="descendantText" presStyleLbl="alignAccFollowNode1" presStyleIdx="1" presStyleCnt="3" custScaleX="1188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273200-F4E5-4EA6-B3F3-E8BBD7CDD866}" type="pres">
      <dgm:prSet presAssocID="{DB05E7E7-4C17-4D4E-9168-306DFE8347E5}" presName="sp" presStyleCnt="0"/>
      <dgm:spPr/>
      <dgm:t>
        <a:bodyPr/>
        <a:lstStyle/>
        <a:p>
          <a:endParaRPr lang="en-GB"/>
        </a:p>
      </dgm:t>
    </dgm:pt>
    <dgm:pt modelId="{D4EE4BA4-8068-4F6E-B71E-98BE6BBF2510}" type="pres">
      <dgm:prSet presAssocID="{F814E72D-0986-49E7-9A3E-97BE5205DA9A}" presName="linNode" presStyleCnt="0"/>
      <dgm:spPr/>
      <dgm:t>
        <a:bodyPr/>
        <a:lstStyle/>
        <a:p>
          <a:endParaRPr lang="en-GB"/>
        </a:p>
      </dgm:t>
    </dgm:pt>
    <dgm:pt modelId="{56D0B8E5-D165-41E7-9B8D-D8CE258F51A0}" type="pres">
      <dgm:prSet presAssocID="{F814E72D-0986-49E7-9A3E-97BE5205DA9A}" presName="parentText" presStyleLbl="node1" presStyleIdx="2" presStyleCnt="3" custScaleX="7022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3B42F3-9489-4BCF-B617-C0B8124BD353}" type="pres">
      <dgm:prSet presAssocID="{F814E72D-0986-49E7-9A3E-97BE5205DA9A}" presName="descendantText" presStyleLbl="alignAccFollowNode1" presStyleIdx="2" presStyleCnt="3" custScaleX="1270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F4E9A1-9618-48C9-862C-5E24E83C6AB3}" srcId="{3BA8BAD1-F3F5-4E10-BC90-03380D3FADA9}" destId="{C79C37A6-B2BC-40C1-BA79-CC8B897084FB}" srcOrd="2" destOrd="0" parTransId="{66B54FFD-C2F0-4C18-8B8B-AF66D9E8D1B5}" sibTransId="{4B85378C-4452-4F39-8029-B898CC434075}"/>
    <dgm:cxn modelId="{5EB98975-E20F-47B8-8ABF-9EB1DFE0A6B7}" srcId="{52C75D00-C080-475A-8782-F898EAAFB933}" destId="{3BA8BAD1-F3F5-4E10-BC90-03380D3FADA9}" srcOrd="1" destOrd="0" parTransId="{6A47DAA2-D3C3-4CCC-AA02-0C5558F39042}" sibTransId="{DB05E7E7-4C17-4D4E-9168-306DFE8347E5}"/>
    <dgm:cxn modelId="{6A5C4412-5953-4EE4-A03E-DD04B674803F}" srcId="{8B8ABF5B-002F-440F-8CD0-1D738872A4CA}" destId="{1890ABA7-5165-4D1B-B360-0753D4B93F27}" srcOrd="0" destOrd="0" parTransId="{E5C6B6E2-5680-4604-84E6-0F9400104491}" sibTransId="{3C3C5179-0014-42F0-907F-55620A8290FC}"/>
    <dgm:cxn modelId="{648369BF-61C9-4E09-9267-C394ED368C64}" srcId="{3BA8BAD1-F3F5-4E10-BC90-03380D3FADA9}" destId="{3135C941-532C-4DE4-8E4C-3BB5C5FAA7CD}" srcOrd="1" destOrd="0" parTransId="{3827196C-063E-4D39-8B07-EA5D460A23B1}" sibTransId="{3A3FB76C-6081-4CBA-98A0-C3A86220B18F}"/>
    <dgm:cxn modelId="{D5D2C741-1D6E-44C8-BC58-86CDEFE50CF4}" type="presOf" srcId="{3135C941-532C-4DE4-8E4C-3BB5C5FAA7CD}" destId="{996FFD7C-75E4-44E8-B474-30FB51AE6730}" srcOrd="0" destOrd="1" presId="urn:microsoft.com/office/officeart/2005/8/layout/vList5"/>
    <dgm:cxn modelId="{DE170E57-9E87-4D1C-AF43-72290466A40F}" type="presOf" srcId="{4F475A10-A901-4630-B879-7116054BC5D8}" destId="{7C9515FA-EE16-4470-B746-F807E61210CA}" srcOrd="0" destOrd="1" presId="urn:microsoft.com/office/officeart/2005/8/layout/vList5"/>
    <dgm:cxn modelId="{E5D0D6BF-01C2-4C2C-882F-E6F3064C0F23}" srcId="{F814E72D-0986-49E7-9A3E-97BE5205DA9A}" destId="{045A0764-2061-4B44-A2FA-7CB611670154}" srcOrd="1" destOrd="0" parTransId="{22E84B9D-9788-484D-9C8B-AB222D00DE39}" sibTransId="{7F0761C0-2CCE-4310-94BF-3293A56390C5}"/>
    <dgm:cxn modelId="{AE918FCE-7AE9-4451-961A-67AD18B88001}" type="presOf" srcId="{3BA8BAD1-F3F5-4E10-BC90-03380D3FADA9}" destId="{D3630CA7-0EA9-4C6F-A1B7-969473CEF7A2}" srcOrd="0" destOrd="0" presId="urn:microsoft.com/office/officeart/2005/8/layout/vList5"/>
    <dgm:cxn modelId="{9F657120-6085-4BFD-9559-1D2B3FBA7C39}" srcId="{52C75D00-C080-475A-8782-F898EAAFB933}" destId="{F814E72D-0986-49E7-9A3E-97BE5205DA9A}" srcOrd="2" destOrd="0" parTransId="{0E404E61-C3C7-4B37-809E-267DEA1A2C43}" sibTransId="{59630B14-2BD3-4610-9B75-C31376AF5F0C}"/>
    <dgm:cxn modelId="{96BF80C0-1847-4AE9-BD56-613DFEB30082}" srcId="{3BA8BAD1-F3F5-4E10-BC90-03380D3FADA9}" destId="{3A4B5DD7-70BD-4E38-84F8-366B20E6A1C6}" srcOrd="0" destOrd="0" parTransId="{776DC9AB-C638-457B-9DB0-242907A8E1D0}" sibTransId="{DF584695-8FA0-4670-8EEE-B8F51D89BDBF}"/>
    <dgm:cxn modelId="{700DBBCC-AB8D-4BCC-9301-28A097448527}" type="presOf" srcId="{3A4B5DD7-70BD-4E38-84F8-366B20E6A1C6}" destId="{996FFD7C-75E4-44E8-B474-30FB51AE6730}" srcOrd="0" destOrd="0" presId="urn:microsoft.com/office/officeart/2005/8/layout/vList5"/>
    <dgm:cxn modelId="{30D3CDB8-CA01-436E-8F87-7E5E87382D63}" type="presOf" srcId="{C79C37A6-B2BC-40C1-BA79-CC8B897084FB}" destId="{996FFD7C-75E4-44E8-B474-30FB51AE6730}" srcOrd="0" destOrd="2" presId="urn:microsoft.com/office/officeart/2005/8/layout/vList5"/>
    <dgm:cxn modelId="{56388946-C95C-465F-835E-EEF2A1204242}" srcId="{8B8ABF5B-002F-440F-8CD0-1D738872A4CA}" destId="{A6D4185F-5A78-470D-B469-D318612BADA6}" srcOrd="2" destOrd="0" parTransId="{50D987C2-0178-4AEB-BA7E-2F5FB9A04102}" sibTransId="{57DB3364-CB7D-4C05-B35E-3A09B6600BED}"/>
    <dgm:cxn modelId="{9BBCB83C-C019-4605-BBBA-43002F23205B}" type="presOf" srcId="{52C75D00-C080-475A-8782-F898EAAFB933}" destId="{9D175E24-6F9C-4B2F-A55D-4A7EFF5175D9}" srcOrd="0" destOrd="0" presId="urn:microsoft.com/office/officeart/2005/8/layout/vList5"/>
    <dgm:cxn modelId="{797AC4D4-CC96-4AD1-8AA5-16AA84B67FE0}" srcId="{F814E72D-0986-49E7-9A3E-97BE5205DA9A}" destId="{89A8E992-C01A-473A-93C4-A360C2C94070}" srcOrd="0" destOrd="0" parTransId="{2AB0DC89-8719-4E45-87C7-A8538C8F70D0}" sibTransId="{4F1E06EB-EED8-4648-B292-24AE12FF48C3}"/>
    <dgm:cxn modelId="{956A8CAD-4A72-4ADF-AC53-2435F141D4A0}" type="presOf" srcId="{8B8ABF5B-002F-440F-8CD0-1D738872A4CA}" destId="{86C23874-9E1B-46FF-B04B-EC80F023DABF}" srcOrd="0" destOrd="0" presId="urn:microsoft.com/office/officeart/2005/8/layout/vList5"/>
    <dgm:cxn modelId="{04ED474A-FDA4-4426-9B1D-4E1DEEBCD6F5}" type="presOf" srcId="{A6D4185F-5A78-470D-B469-D318612BADA6}" destId="{7C9515FA-EE16-4470-B746-F807E61210CA}" srcOrd="0" destOrd="2" presId="urn:microsoft.com/office/officeart/2005/8/layout/vList5"/>
    <dgm:cxn modelId="{93BAB2AF-F372-494E-BE02-3CA3E52DCE3C}" srcId="{52C75D00-C080-475A-8782-F898EAAFB933}" destId="{8B8ABF5B-002F-440F-8CD0-1D738872A4CA}" srcOrd="0" destOrd="0" parTransId="{DBDC1F0E-43DF-44FA-919F-44A6C4242C0D}" sibTransId="{BF253AF2-0700-4A23-AA95-F14DE07DFFB5}"/>
    <dgm:cxn modelId="{53B73720-B8B6-4276-84E8-F21303C5D257}" type="presOf" srcId="{F814E72D-0986-49E7-9A3E-97BE5205DA9A}" destId="{56D0B8E5-D165-41E7-9B8D-D8CE258F51A0}" srcOrd="0" destOrd="0" presId="urn:microsoft.com/office/officeart/2005/8/layout/vList5"/>
    <dgm:cxn modelId="{CEA39424-B79F-4410-A554-5542BC465CB4}" type="presOf" srcId="{89A8E992-C01A-473A-93C4-A360C2C94070}" destId="{C33B42F3-9489-4BCF-B617-C0B8124BD353}" srcOrd="0" destOrd="0" presId="urn:microsoft.com/office/officeart/2005/8/layout/vList5"/>
    <dgm:cxn modelId="{DCBA5613-7E8B-4B09-83E7-E89E8CE7C7B1}" type="presOf" srcId="{1890ABA7-5165-4D1B-B360-0753D4B93F27}" destId="{7C9515FA-EE16-4470-B746-F807E61210CA}" srcOrd="0" destOrd="0" presId="urn:microsoft.com/office/officeart/2005/8/layout/vList5"/>
    <dgm:cxn modelId="{8C8AE16D-3B75-442D-8FC0-1B1CAB3690BE}" srcId="{8B8ABF5B-002F-440F-8CD0-1D738872A4CA}" destId="{4F475A10-A901-4630-B879-7116054BC5D8}" srcOrd="1" destOrd="0" parTransId="{8AA93FDC-67EE-4E7E-A025-4EE7EFE17469}" sibTransId="{512A8AB9-89C8-4EE8-8FA3-430676CFB5BE}"/>
    <dgm:cxn modelId="{1EE99142-060C-4DB8-B8FF-DC8795F97D23}" type="presOf" srcId="{045A0764-2061-4B44-A2FA-7CB611670154}" destId="{C33B42F3-9489-4BCF-B617-C0B8124BD353}" srcOrd="0" destOrd="1" presId="urn:microsoft.com/office/officeart/2005/8/layout/vList5"/>
    <dgm:cxn modelId="{B107EEEF-E0F7-4651-A518-BA467D51FFCF}" type="presParOf" srcId="{9D175E24-6F9C-4B2F-A55D-4A7EFF5175D9}" destId="{2B8E47BC-EDD5-41E6-B6FD-DF6427F37587}" srcOrd="0" destOrd="0" presId="urn:microsoft.com/office/officeart/2005/8/layout/vList5"/>
    <dgm:cxn modelId="{975B561D-8AAB-40AD-B902-4EF6CFBF4EC5}" type="presParOf" srcId="{2B8E47BC-EDD5-41E6-B6FD-DF6427F37587}" destId="{86C23874-9E1B-46FF-B04B-EC80F023DABF}" srcOrd="0" destOrd="0" presId="urn:microsoft.com/office/officeart/2005/8/layout/vList5"/>
    <dgm:cxn modelId="{6D15D614-6F53-4990-A7FB-81DED08B40E3}" type="presParOf" srcId="{2B8E47BC-EDD5-41E6-B6FD-DF6427F37587}" destId="{7C9515FA-EE16-4470-B746-F807E61210CA}" srcOrd="1" destOrd="0" presId="urn:microsoft.com/office/officeart/2005/8/layout/vList5"/>
    <dgm:cxn modelId="{3CDB5557-EA89-4DA9-8105-E1AE3C5C422F}" type="presParOf" srcId="{9D175E24-6F9C-4B2F-A55D-4A7EFF5175D9}" destId="{EB894C47-C80E-4B49-A55E-5ACF31C08DA3}" srcOrd="1" destOrd="0" presId="urn:microsoft.com/office/officeart/2005/8/layout/vList5"/>
    <dgm:cxn modelId="{2D0586F6-C3BA-4551-A11A-AF4988D71486}" type="presParOf" srcId="{9D175E24-6F9C-4B2F-A55D-4A7EFF5175D9}" destId="{B9D3D4E0-5DD3-4B81-9E5F-8A703A400090}" srcOrd="2" destOrd="0" presId="urn:microsoft.com/office/officeart/2005/8/layout/vList5"/>
    <dgm:cxn modelId="{68FE456E-0B26-456A-ACA9-A7E35C4E7167}" type="presParOf" srcId="{B9D3D4E0-5DD3-4B81-9E5F-8A703A400090}" destId="{D3630CA7-0EA9-4C6F-A1B7-969473CEF7A2}" srcOrd="0" destOrd="0" presId="urn:microsoft.com/office/officeart/2005/8/layout/vList5"/>
    <dgm:cxn modelId="{FA9A54EE-158E-4011-BD51-24EF8AFFB321}" type="presParOf" srcId="{B9D3D4E0-5DD3-4B81-9E5F-8A703A400090}" destId="{996FFD7C-75E4-44E8-B474-30FB51AE6730}" srcOrd="1" destOrd="0" presId="urn:microsoft.com/office/officeart/2005/8/layout/vList5"/>
    <dgm:cxn modelId="{802F7F82-D81C-40C0-99C0-DE0644F659CA}" type="presParOf" srcId="{9D175E24-6F9C-4B2F-A55D-4A7EFF5175D9}" destId="{D8273200-F4E5-4EA6-B3F3-E8BBD7CDD866}" srcOrd="3" destOrd="0" presId="urn:microsoft.com/office/officeart/2005/8/layout/vList5"/>
    <dgm:cxn modelId="{90BD1C2E-4525-4ED6-B50B-B89589D23FAB}" type="presParOf" srcId="{9D175E24-6F9C-4B2F-A55D-4A7EFF5175D9}" destId="{D4EE4BA4-8068-4F6E-B71E-98BE6BBF2510}" srcOrd="4" destOrd="0" presId="urn:microsoft.com/office/officeart/2005/8/layout/vList5"/>
    <dgm:cxn modelId="{E434BCF6-331B-4E4F-AE9A-5A3EEA456B36}" type="presParOf" srcId="{D4EE4BA4-8068-4F6E-B71E-98BE6BBF2510}" destId="{56D0B8E5-D165-41E7-9B8D-D8CE258F51A0}" srcOrd="0" destOrd="0" presId="urn:microsoft.com/office/officeart/2005/8/layout/vList5"/>
    <dgm:cxn modelId="{2C5CC0EE-4585-49B0-8140-64D771F6153F}" type="presParOf" srcId="{D4EE4BA4-8068-4F6E-B71E-98BE6BBF2510}" destId="{C33B42F3-9489-4BCF-B617-C0B8124BD3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66189A-439B-4E74-A7D9-D61CA9C99E93}" type="doc">
      <dgm:prSet loTypeId="urn:microsoft.com/office/officeart/2005/8/layout/cycle3" loCatId="cycle" qsTypeId="urn:microsoft.com/office/officeart/2005/8/quickstyle/3d2" qsCatId="3D" csTypeId="urn:microsoft.com/office/officeart/2005/8/colors/colorful4" csCatId="colorful" phldr="1"/>
      <dgm:spPr/>
    </dgm:pt>
    <dgm:pt modelId="{4E4B5C89-8F64-4A16-A6F7-3E7611D16AD3}">
      <dgm:prSet phldrT="[Text]" custT="1"/>
      <dgm:spPr/>
      <dgm:t>
        <a:bodyPr/>
        <a:lstStyle/>
        <a:p>
          <a:r>
            <a:rPr lang="en-US" sz="1200" b="0" dirty="0" smtClean="0">
              <a:latin typeface="Georgia" pitchFamily="18" charset="0"/>
            </a:rPr>
            <a:t>Effective Security (Digital Signature)</a:t>
          </a:r>
          <a:endParaRPr lang="en-GB" sz="1200" b="0">
            <a:latin typeface="Georgia" pitchFamily="18" charset="0"/>
          </a:endParaRPr>
        </a:p>
      </dgm:t>
    </dgm:pt>
    <dgm:pt modelId="{5BA57693-25AE-4393-8452-77729D6771F2}" type="parTrans" cxnId="{B69FD852-1385-4877-A777-8A90342D4376}">
      <dgm:prSet/>
      <dgm:spPr/>
      <dgm:t>
        <a:bodyPr/>
        <a:lstStyle/>
        <a:p>
          <a:endParaRPr lang="en-GB" sz="1200" b="1"/>
        </a:p>
      </dgm:t>
    </dgm:pt>
    <dgm:pt modelId="{129BD926-27B1-49E7-B64B-A5D34670374F}" type="sibTrans" cxnId="{B69FD852-1385-4877-A777-8A90342D4376}">
      <dgm:prSet/>
      <dgm:spPr/>
      <dgm:t>
        <a:bodyPr/>
        <a:lstStyle/>
        <a:p>
          <a:endParaRPr lang="en-GB" sz="1200" b="1"/>
        </a:p>
      </dgm:t>
    </dgm:pt>
    <dgm:pt modelId="{52172216-B20B-4167-AB18-4E8EF16D763F}">
      <dgm:prSet phldrT="[Text]" custT="1"/>
      <dgm:spPr/>
      <dgm:t>
        <a:bodyPr/>
        <a:lstStyle/>
        <a:p>
          <a:r>
            <a:rPr lang="en-US" sz="1200" b="0" dirty="0" smtClean="0">
              <a:latin typeface="Georgia" pitchFamily="18" charset="0"/>
            </a:rPr>
            <a:t>Effective Decision Making</a:t>
          </a:r>
          <a:endParaRPr lang="en-GB" sz="1200" b="0">
            <a:latin typeface="Georgia" pitchFamily="18" charset="0"/>
          </a:endParaRPr>
        </a:p>
      </dgm:t>
    </dgm:pt>
    <dgm:pt modelId="{E9036F7F-F0FF-4B6C-A61C-B5B5EB61C3F9}" type="parTrans" cxnId="{8A0CD373-4D8C-4EB7-9B3F-A656E3EA394B}">
      <dgm:prSet/>
      <dgm:spPr/>
      <dgm:t>
        <a:bodyPr/>
        <a:lstStyle/>
        <a:p>
          <a:endParaRPr lang="en-GB" sz="1200" b="1"/>
        </a:p>
      </dgm:t>
    </dgm:pt>
    <dgm:pt modelId="{80DBEE96-0488-46A3-A54F-13CBEE8AA228}" type="sibTrans" cxnId="{8A0CD373-4D8C-4EB7-9B3F-A656E3EA394B}">
      <dgm:prSet/>
      <dgm:spPr/>
      <dgm:t>
        <a:bodyPr/>
        <a:lstStyle/>
        <a:p>
          <a:endParaRPr lang="en-GB" sz="1200" b="1"/>
        </a:p>
      </dgm:t>
    </dgm:pt>
    <dgm:pt modelId="{826E0948-99C1-4ED6-8C20-D2955AB52D13}">
      <dgm:prSet phldrT="[Text]" custT="1"/>
      <dgm:spPr/>
      <dgm:t>
        <a:bodyPr/>
        <a:lstStyle/>
        <a:p>
          <a:r>
            <a:rPr lang="en-US" sz="1200" b="0" dirty="0" smtClean="0">
              <a:latin typeface="Georgia" pitchFamily="18" charset="0"/>
            </a:rPr>
            <a:t>Automate Tasks</a:t>
          </a:r>
          <a:endParaRPr lang="en-GB" sz="1200" b="0">
            <a:latin typeface="Georgia" pitchFamily="18" charset="0"/>
          </a:endParaRPr>
        </a:p>
      </dgm:t>
    </dgm:pt>
    <dgm:pt modelId="{CF790DAB-BE70-438B-9EAB-5119DCF97039}" type="parTrans" cxnId="{44E87F05-D660-451E-883D-DF7443B93DFF}">
      <dgm:prSet/>
      <dgm:spPr/>
      <dgm:t>
        <a:bodyPr/>
        <a:lstStyle/>
        <a:p>
          <a:endParaRPr lang="en-GB" sz="1200" b="1"/>
        </a:p>
      </dgm:t>
    </dgm:pt>
    <dgm:pt modelId="{AC4CED7F-8508-495C-90A4-BA721A50D8CE}" type="sibTrans" cxnId="{44E87F05-D660-451E-883D-DF7443B93DFF}">
      <dgm:prSet/>
      <dgm:spPr/>
      <dgm:t>
        <a:bodyPr/>
        <a:lstStyle/>
        <a:p>
          <a:endParaRPr lang="en-GB" sz="1200" b="1"/>
        </a:p>
      </dgm:t>
    </dgm:pt>
    <dgm:pt modelId="{2C753F09-0361-4966-8ABD-D13515E39782}">
      <dgm:prSet custT="1"/>
      <dgm:spPr/>
      <dgm:t>
        <a:bodyPr/>
        <a:lstStyle/>
        <a:p>
          <a:r>
            <a:rPr lang="en-US" sz="1200" b="0" dirty="0" smtClean="0">
              <a:latin typeface="Georgia" pitchFamily="18" charset="0"/>
            </a:rPr>
            <a:t>Reduced Paper Work</a:t>
          </a:r>
        </a:p>
      </dgm:t>
    </dgm:pt>
    <dgm:pt modelId="{052E3FDF-60DD-4EC6-AC7C-78CF5019FB7C}" type="parTrans" cxnId="{9B2031DF-EB03-4CC6-A3C4-6CAB6D9F6B6C}">
      <dgm:prSet/>
      <dgm:spPr/>
      <dgm:t>
        <a:bodyPr/>
        <a:lstStyle/>
        <a:p>
          <a:endParaRPr lang="en-GB" sz="1200" b="1"/>
        </a:p>
      </dgm:t>
    </dgm:pt>
    <dgm:pt modelId="{8B22A65A-988F-448F-AEED-2669337860A2}" type="sibTrans" cxnId="{9B2031DF-EB03-4CC6-A3C4-6CAB6D9F6B6C}">
      <dgm:prSet/>
      <dgm:spPr/>
      <dgm:t>
        <a:bodyPr/>
        <a:lstStyle/>
        <a:p>
          <a:endParaRPr lang="en-GB" sz="1200" b="1"/>
        </a:p>
      </dgm:t>
    </dgm:pt>
    <dgm:pt modelId="{D3C77F55-527D-4175-B6DE-0F3D81968661}">
      <dgm:prSet custT="1"/>
      <dgm:spPr/>
      <dgm:t>
        <a:bodyPr/>
        <a:lstStyle/>
        <a:p>
          <a:r>
            <a:rPr lang="en-US" sz="1200" b="0" dirty="0" smtClean="0">
              <a:latin typeface="Georgia" pitchFamily="18" charset="0"/>
            </a:rPr>
            <a:t>Prioritization of Work</a:t>
          </a:r>
        </a:p>
      </dgm:t>
    </dgm:pt>
    <dgm:pt modelId="{67008392-750B-40E9-908D-9AD4967777A2}" type="parTrans" cxnId="{B001585D-223D-4A3E-8BEC-CA5E99C14E0C}">
      <dgm:prSet/>
      <dgm:spPr/>
      <dgm:t>
        <a:bodyPr/>
        <a:lstStyle/>
        <a:p>
          <a:endParaRPr lang="en-GB" sz="1200" b="1"/>
        </a:p>
      </dgm:t>
    </dgm:pt>
    <dgm:pt modelId="{A725BC13-68B0-4826-9DF2-FD2AD5CFF8EF}" type="sibTrans" cxnId="{B001585D-223D-4A3E-8BEC-CA5E99C14E0C}">
      <dgm:prSet/>
      <dgm:spPr/>
      <dgm:t>
        <a:bodyPr/>
        <a:lstStyle/>
        <a:p>
          <a:endParaRPr lang="en-GB" sz="1200" b="1"/>
        </a:p>
      </dgm:t>
    </dgm:pt>
    <dgm:pt modelId="{3C0CEE95-4B70-4342-8694-C8E72A49AE1D}">
      <dgm:prSet custT="1"/>
      <dgm:spPr/>
      <dgm:t>
        <a:bodyPr/>
        <a:lstStyle/>
        <a:p>
          <a:r>
            <a:rPr lang="en-US" sz="1200" b="0" dirty="0" smtClean="0">
              <a:latin typeface="Georgia" pitchFamily="18" charset="0"/>
            </a:rPr>
            <a:t>Easy Tracking</a:t>
          </a:r>
        </a:p>
      </dgm:t>
    </dgm:pt>
    <dgm:pt modelId="{274F3F67-9620-4532-86AE-593D7540665D}" type="parTrans" cxnId="{81A824D3-B38C-40F6-A8BA-9A7736C1BDD6}">
      <dgm:prSet/>
      <dgm:spPr/>
      <dgm:t>
        <a:bodyPr/>
        <a:lstStyle/>
        <a:p>
          <a:endParaRPr lang="en-GB" sz="1200" b="1"/>
        </a:p>
      </dgm:t>
    </dgm:pt>
    <dgm:pt modelId="{8D415CEE-DB7B-434D-A657-97A8B7657A2D}" type="sibTrans" cxnId="{81A824D3-B38C-40F6-A8BA-9A7736C1BDD6}">
      <dgm:prSet/>
      <dgm:spPr/>
      <dgm:t>
        <a:bodyPr/>
        <a:lstStyle/>
        <a:p>
          <a:endParaRPr lang="en-GB" sz="1200" b="1"/>
        </a:p>
      </dgm:t>
    </dgm:pt>
    <dgm:pt modelId="{1053C141-8059-45E4-8A33-BDDE8F84DE6F}">
      <dgm:prSet custT="1"/>
      <dgm:spPr/>
      <dgm:t>
        <a:bodyPr/>
        <a:lstStyle/>
        <a:p>
          <a:r>
            <a:rPr lang="en-US" sz="1200" b="0" dirty="0" smtClean="0">
              <a:latin typeface="Georgia" pitchFamily="18" charset="0"/>
            </a:rPr>
            <a:t>24*7 Access</a:t>
          </a:r>
        </a:p>
      </dgm:t>
    </dgm:pt>
    <dgm:pt modelId="{47E7E562-7112-4ADC-80D5-FC9ACE0443AD}" type="parTrans" cxnId="{3AB7D2F7-E108-43C9-AF56-E0F14FBE01BE}">
      <dgm:prSet/>
      <dgm:spPr/>
      <dgm:t>
        <a:bodyPr/>
        <a:lstStyle/>
        <a:p>
          <a:endParaRPr lang="en-GB" sz="1200" b="1"/>
        </a:p>
      </dgm:t>
    </dgm:pt>
    <dgm:pt modelId="{CF253521-4C5B-4C58-B452-05300C132DC2}" type="sibTrans" cxnId="{3AB7D2F7-E108-43C9-AF56-E0F14FBE01BE}">
      <dgm:prSet/>
      <dgm:spPr/>
      <dgm:t>
        <a:bodyPr/>
        <a:lstStyle/>
        <a:p>
          <a:endParaRPr lang="en-GB" sz="1200" b="1"/>
        </a:p>
      </dgm:t>
    </dgm:pt>
    <dgm:pt modelId="{DCC318B1-01B9-4903-A8E8-974C1F76407A}">
      <dgm:prSet custT="1"/>
      <dgm:spPr/>
      <dgm:t>
        <a:bodyPr/>
        <a:lstStyle/>
        <a:p>
          <a:r>
            <a:rPr lang="en-US" sz="1200" b="0" dirty="0" smtClean="0">
              <a:latin typeface="Georgia" pitchFamily="18" charset="0"/>
            </a:rPr>
            <a:t>Reminder Notification</a:t>
          </a:r>
        </a:p>
      </dgm:t>
    </dgm:pt>
    <dgm:pt modelId="{EA3A9B96-5826-452B-B9E0-593C79847E6A}" type="parTrans" cxnId="{3ED491E6-B888-4B53-BC46-81138E7B725E}">
      <dgm:prSet/>
      <dgm:spPr/>
      <dgm:t>
        <a:bodyPr/>
        <a:lstStyle/>
        <a:p>
          <a:endParaRPr lang="en-GB" sz="1200" b="1"/>
        </a:p>
      </dgm:t>
    </dgm:pt>
    <dgm:pt modelId="{E4622CC4-387D-4CC0-B9BB-E64667C43BFA}" type="sibTrans" cxnId="{3ED491E6-B888-4B53-BC46-81138E7B725E}">
      <dgm:prSet/>
      <dgm:spPr/>
      <dgm:t>
        <a:bodyPr/>
        <a:lstStyle/>
        <a:p>
          <a:endParaRPr lang="en-GB" sz="1200" b="1"/>
        </a:p>
      </dgm:t>
    </dgm:pt>
    <dgm:pt modelId="{CAC06FB2-7E0A-4ECF-8FA7-4A2EDA3176F7}">
      <dgm:prSet custT="1"/>
      <dgm:spPr/>
      <dgm:t>
        <a:bodyPr/>
        <a:lstStyle/>
        <a:p>
          <a:r>
            <a:rPr lang="en-US" sz="1200" b="0" dirty="0" smtClean="0">
              <a:latin typeface="Georgia" pitchFamily="18" charset="0"/>
            </a:rPr>
            <a:t>Audit Trail</a:t>
          </a:r>
        </a:p>
      </dgm:t>
    </dgm:pt>
    <dgm:pt modelId="{5E2EF035-C853-4C83-AAD7-CD3E7C3A1D7A}" type="parTrans" cxnId="{65E5507E-3775-4305-AE30-18F74E43EDB7}">
      <dgm:prSet/>
      <dgm:spPr/>
      <dgm:t>
        <a:bodyPr/>
        <a:lstStyle/>
        <a:p>
          <a:endParaRPr lang="en-GB" sz="1200" b="1"/>
        </a:p>
      </dgm:t>
    </dgm:pt>
    <dgm:pt modelId="{9673ACD9-F1E0-45ED-8CA4-465B81A064F8}" type="sibTrans" cxnId="{65E5507E-3775-4305-AE30-18F74E43EDB7}">
      <dgm:prSet/>
      <dgm:spPr/>
      <dgm:t>
        <a:bodyPr/>
        <a:lstStyle/>
        <a:p>
          <a:endParaRPr lang="en-GB" sz="1200" b="1"/>
        </a:p>
      </dgm:t>
    </dgm:pt>
    <dgm:pt modelId="{B1DD4490-A1E6-4B04-A767-4951E14D7CC7}" type="pres">
      <dgm:prSet presAssocID="{B366189A-439B-4E74-A7D9-D61CA9C99E93}" presName="Name0" presStyleCnt="0">
        <dgm:presLayoutVars>
          <dgm:dir/>
          <dgm:resizeHandles val="exact"/>
        </dgm:presLayoutVars>
      </dgm:prSet>
      <dgm:spPr/>
    </dgm:pt>
    <dgm:pt modelId="{5ED7FE35-AE29-4897-AB49-26282F6DCE4D}" type="pres">
      <dgm:prSet presAssocID="{B366189A-439B-4E74-A7D9-D61CA9C99E93}" presName="cycle" presStyleCnt="0"/>
      <dgm:spPr/>
    </dgm:pt>
    <dgm:pt modelId="{7DE8AC0D-B508-4C7F-884C-5588AD4DA4FE}" type="pres">
      <dgm:prSet presAssocID="{4E4B5C89-8F64-4A16-A6F7-3E7611D16AD3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7948A3-0E39-4F05-A8E4-27F3A248FC3B}" type="pres">
      <dgm:prSet presAssocID="{129BD926-27B1-49E7-B64B-A5D34670374F}" presName="sibTransFirstNode" presStyleLbl="bgShp" presStyleIdx="0" presStyleCnt="1"/>
      <dgm:spPr/>
      <dgm:t>
        <a:bodyPr/>
        <a:lstStyle/>
        <a:p>
          <a:endParaRPr lang="en-IN"/>
        </a:p>
      </dgm:t>
    </dgm:pt>
    <dgm:pt modelId="{AA559CBD-8C4F-4027-BC5D-3CF0B54BA9A0}" type="pres">
      <dgm:prSet presAssocID="{52172216-B20B-4167-AB18-4E8EF16D763F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948944-4254-4036-AE6F-2A4C7BBDE25F}" type="pres">
      <dgm:prSet presAssocID="{826E0948-99C1-4ED6-8C20-D2955AB52D13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D69911-0AAD-4E4C-B019-815B5D9BDE53}" type="pres">
      <dgm:prSet presAssocID="{2C753F09-0361-4966-8ABD-D13515E39782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4B9C29-F7EA-4032-8486-B0838F9894FE}" type="pres">
      <dgm:prSet presAssocID="{D3C77F55-527D-4175-B6DE-0F3D81968661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78EEB3-C904-464F-8A96-BA09291E5AFE}" type="pres">
      <dgm:prSet presAssocID="{3C0CEE95-4B70-4342-8694-C8E72A49AE1D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171A65-F8CA-4350-BA01-B713B880BEC4}" type="pres">
      <dgm:prSet presAssocID="{1053C141-8059-45E4-8A33-BDDE8F84DE6F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F37DF3-3593-4D6F-AA8B-BEC488413981}" type="pres">
      <dgm:prSet presAssocID="{DCC318B1-01B9-4903-A8E8-974C1F76407A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E45838-775D-4CDA-B108-F49E74A6BF5F}" type="pres">
      <dgm:prSet presAssocID="{CAC06FB2-7E0A-4ECF-8FA7-4A2EDA3176F7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5A2103A-C0AF-4DC6-8465-8B1EFC490477}" type="presOf" srcId="{3C0CEE95-4B70-4342-8694-C8E72A49AE1D}" destId="{9778EEB3-C904-464F-8A96-BA09291E5AFE}" srcOrd="0" destOrd="0" presId="urn:microsoft.com/office/officeart/2005/8/layout/cycle3"/>
    <dgm:cxn modelId="{78E37445-E402-4ED8-BB87-8B01FC65E15B}" type="presOf" srcId="{D3C77F55-527D-4175-B6DE-0F3D81968661}" destId="{464B9C29-F7EA-4032-8486-B0838F9894FE}" srcOrd="0" destOrd="0" presId="urn:microsoft.com/office/officeart/2005/8/layout/cycle3"/>
    <dgm:cxn modelId="{9B2031DF-EB03-4CC6-A3C4-6CAB6D9F6B6C}" srcId="{B366189A-439B-4E74-A7D9-D61CA9C99E93}" destId="{2C753F09-0361-4966-8ABD-D13515E39782}" srcOrd="3" destOrd="0" parTransId="{052E3FDF-60DD-4EC6-AC7C-78CF5019FB7C}" sibTransId="{8B22A65A-988F-448F-AEED-2669337860A2}"/>
    <dgm:cxn modelId="{44E87F05-D660-451E-883D-DF7443B93DFF}" srcId="{B366189A-439B-4E74-A7D9-D61CA9C99E93}" destId="{826E0948-99C1-4ED6-8C20-D2955AB52D13}" srcOrd="2" destOrd="0" parTransId="{CF790DAB-BE70-438B-9EAB-5119DCF97039}" sibTransId="{AC4CED7F-8508-495C-90A4-BA721A50D8CE}"/>
    <dgm:cxn modelId="{3AB7D2F7-E108-43C9-AF56-E0F14FBE01BE}" srcId="{B366189A-439B-4E74-A7D9-D61CA9C99E93}" destId="{1053C141-8059-45E4-8A33-BDDE8F84DE6F}" srcOrd="6" destOrd="0" parTransId="{47E7E562-7112-4ADC-80D5-FC9ACE0443AD}" sibTransId="{CF253521-4C5B-4C58-B452-05300C132DC2}"/>
    <dgm:cxn modelId="{52EFFC7F-D8C5-497D-BFDE-EDD035AD6D8F}" type="presOf" srcId="{DCC318B1-01B9-4903-A8E8-974C1F76407A}" destId="{5FF37DF3-3593-4D6F-AA8B-BEC488413981}" srcOrd="0" destOrd="0" presId="urn:microsoft.com/office/officeart/2005/8/layout/cycle3"/>
    <dgm:cxn modelId="{25D97BF5-0967-4E05-9CDA-19E037632943}" type="presOf" srcId="{B366189A-439B-4E74-A7D9-D61CA9C99E93}" destId="{B1DD4490-A1E6-4B04-A767-4951E14D7CC7}" srcOrd="0" destOrd="0" presId="urn:microsoft.com/office/officeart/2005/8/layout/cycle3"/>
    <dgm:cxn modelId="{8A0CD373-4D8C-4EB7-9B3F-A656E3EA394B}" srcId="{B366189A-439B-4E74-A7D9-D61CA9C99E93}" destId="{52172216-B20B-4167-AB18-4E8EF16D763F}" srcOrd="1" destOrd="0" parTransId="{E9036F7F-F0FF-4B6C-A61C-B5B5EB61C3F9}" sibTransId="{80DBEE96-0488-46A3-A54F-13CBEE8AA228}"/>
    <dgm:cxn modelId="{B001585D-223D-4A3E-8BEC-CA5E99C14E0C}" srcId="{B366189A-439B-4E74-A7D9-D61CA9C99E93}" destId="{D3C77F55-527D-4175-B6DE-0F3D81968661}" srcOrd="4" destOrd="0" parTransId="{67008392-750B-40E9-908D-9AD4967777A2}" sibTransId="{A725BC13-68B0-4826-9DF2-FD2AD5CFF8EF}"/>
    <dgm:cxn modelId="{B1FC8E9F-F226-421B-B652-5D245BBB90B0}" type="presOf" srcId="{4E4B5C89-8F64-4A16-A6F7-3E7611D16AD3}" destId="{7DE8AC0D-B508-4C7F-884C-5588AD4DA4FE}" srcOrd="0" destOrd="0" presId="urn:microsoft.com/office/officeart/2005/8/layout/cycle3"/>
    <dgm:cxn modelId="{8A2D590B-02B7-49C6-A46F-8CB91DEF4D6A}" type="presOf" srcId="{1053C141-8059-45E4-8A33-BDDE8F84DE6F}" destId="{C3171A65-F8CA-4350-BA01-B713B880BEC4}" srcOrd="0" destOrd="0" presId="urn:microsoft.com/office/officeart/2005/8/layout/cycle3"/>
    <dgm:cxn modelId="{A7191362-D6A4-4891-AA5F-F557284A9F31}" type="presOf" srcId="{52172216-B20B-4167-AB18-4E8EF16D763F}" destId="{AA559CBD-8C4F-4027-BC5D-3CF0B54BA9A0}" srcOrd="0" destOrd="0" presId="urn:microsoft.com/office/officeart/2005/8/layout/cycle3"/>
    <dgm:cxn modelId="{65E5507E-3775-4305-AE30-18F74E43EDB7}" srcId="{B366189A-439B-4E74-A7D9-D61CA9C99E93}" destId="{CAC06FB2-7E0A-4ECF-8FA7-4A2EDA3176F7}" srcOrd="8" destOrd="0" parTransId="{5E2EF035-C853-4C83-AAD7-CD3E7C3A1D7A}" sibTransId="{9673ACD9-F1E0-45ED-8CA4-465B81A064F8}"/>
    <dgm:cxn modelId="{16B13727-52F4-4B61-90CD-21ABB5EB27FC}" type="presOf" srcId="{CAC06FB2-7E0A-4ECF-8FA7-4A2EDA3176F7}" destId="{7CE45838-775D-4CDA-B108-F49E74A6BF5F}" srcOrd="0" destOrd="0" presId="urn:microsoft.com/office/officeart/2005/8/layout/cycle3"/>
    <dgm:cxn modelId="{42FECB7B-4AE7-4A61-A852-D52EA62601CC}" type="presOf" srcId="{826E0948-99C1-4ED6-8C20-D2955AB52D13}" destId="{1A948944-4254-4036-AE6F-2A4C7BBDE25F}" srcOrd="0" destOrd="0" presId="urn:microsoft.com/office/officeart/2005/8/layout/cycle3"/>
    <dgm:cxn modelId="{B69FD852-1385-4877-A777-8A90342D4376}" srcId="{B366189A-439B-4E74-A7D9-D61CA9C99E93}" destId="{4E4B5C89-8F64-4A16-A6F7-3E7611D16AD3}" srcOrd="0" destOrd="0" parTransId="{5BA57693-25AE-4393-8452-77729D6771F2}" sibTransId="{129BD926-27B1-49E7-B64B-A5D34670374F}"/>
    <dgm:cxn modelId="{3ED491E6-B888-4B53-BC46-81138E7B725E}" srcId="{B366189A-439B-4E74-A7D9-D61CA9C99E93}" destId="{DCC318B1-01B9-4903-A8E8-974C1F76407A}" srcOrd="7" destOrd="0" parTransId="{EA3A9B96-5826-452B-B9E0-593C79847E6A}" sibTransId="{E4622CC4-387D-4CC0-B9BB-E64667C43BFA}"/>
    <dgm:cxn modelId="{45D4A5C7-07FA-485E-8037-3AB72BD3707C}" type="presOf" srcId="{129BD926-27B1-49E7-B64B-A5D34670374F}" destId="{9C7948A3-0E39-4F05-A8E4-27F3A248FC3B}" srcOrd="0" destOrd="0" presId="urn:microsoft.com/office/officeart/2005/8/layout/cycle3"/>
    <dgm:cxn modelId="{81A824D3-B38C-40F6-A8BA-9A7736C1BDD6}" srcId="{B366189A-439B-4E74-A7D9-D61CA9C99E93}" destId="{3C0CEE95-4B70-4342-8694-C8E72A49AE1D}" srcOrd="5" destOrd="0" parTransId="{274F3F67-9620-4532-86AE-593D7540665D}" sibTransId="{8D415CEE-DB7B-434D-A657-97A8B7657A2D}"/>
    <dgm:cxn modelId="{3BA290C2-260E-401C-B42A-6D377E1E384D}" type="presOf" srcId="{2C753F09-0361-4966-8ABD-D13515E39782}" destId="{8ED69911-0AAD-4E4C-B019-815B5D9BDE53}" srcOrd="0" destOrd="0" presId="urn:microsoft.com/office/officeart/2005/8/layout/cycle3"/>
    <dgm:cxn modelId="{D630D2C6-6368-409E-A86C-5C41134B8DF2}" type="presParOf" srcId="{B1DD4490-A1E6-4B04-A767-4951E14D7CC7}" destId="{5ED7FE35-AE29-4897-AB49-26282F6DCE4D}" srcOrd="0" destOrd="0" presId="urn:microsoft.com/office/officeart/2005/8/layout/cycle3"/>
    <dgm:cxn modelId="{52776047-27C9-42A2-B8A7-18214285F0D5}" type="presParOf" srcId="{5ED7FE35-AE29-4897-AB49-26282F6DCE4D}" destId="{7DE8AC0D-B508-4C7F-884C-5588AD4DA4FE}" srcOrd="0" destOrd="0" presId="urn:microsoft.com/office/officeart/2005/8/layout/cycle3"/>
    <dgm:cxn modelId="{34160967-6C2A-44E2-A664-B5D1B6E575D9}" type="presParOf" srcId="{5ED7FE35-AE29-4897-AB49-26282F6DCE4D}" destId="{9C7948A3-0E39-4F05-A8E4-27F3A248FC3B}" srcOrd="1" destOrd="0" presId="urn:microsoft.com/office/officeart/2005/8/layout/cycle3"/>
    <dgm:cxn modelId="{D6E2C64C-1544-4E66-B712-A47898E5D43B}" type="presParOf" srcId="{5ED7FE35-AE29-4897-AB49-26282F6DCE4D}" destId="{AA559CBD-8C4F-4027-BC5D-3CF0B54BA9A0}" srcOrd="2" destOrd="0" presId="urn:microsoft.com/office/officeart/2005/8/layout/cycle3"/>
    <dgm:cxn modelId="{68630B17-24F0-437A-9D15-C4EC8EE4D9D2}" type="presParOf" srcId="{5ED7FE35-AE29-4897-AB49-26282F6DCE4D}" destId="{1A948944-4254-4036-AE6F-2A4C7BBDE25F}" srcOrd="3" destOrd="0" presId="urn:microsoft.com/office/officeart/2005/8/layout/cycle3"/>
    <dgm:cxn modelId="{B23E9A85-F9D5-4796-B599-FDACC09C6603}" type="presParOf" srcId="{5ED7FE35-AE29-4897-AB49-26282F6DCE4D}" destId="{8ED69911-0AAD-4E4C-B019-815B5D9BDE53}" srcOrd="4" destOrd="0" presId="urn:microsoft.com/office/officeart/2005/8/layout/cycle3"/>
    <dgm:cxn modelId="{DC9AAD20-35C2-4E61-8615-15AC6312E621}" type="presParOf" srcId="{5ED7FE35-AE29-4897-AB49-26282F6DCE4D}" destId="{464B9C29-F7EA-4032-8486-B0838F9894FE}" srcOrd="5" destOrd="0" presId="urn:microsoft.com/office/officeart/2005/8/layout/cycle3"/>
    <dgm:cxn modelId="{0D6C0209-A51B-45CA-9C9A-80C6ADF5F07D}" type="presParOf" srcId="{5ED7FE35-AE29-4897-AB49-26282F6DCE4D}" destId="{9778EEB3-C904-464F-8A96-BA09291E5AFE}" srcOrd="6" destOrd="0" presId="urn:microsoft.com/office/officeart/2005/8/layout/cycle3"/>
    <dgm:cxn modelId="{2C67585D-6077-40D1-9C26-DD48849C6525}" type="presParOf" srcId="{5ED7FE35-AE29-4897-AB49-26282F6DCE4D}" destId="{C3171A65-F8CA-4350-BA01-B713B880BEC4}" srcOrd="7" destOrd="0" presId="urn:microsoft.com/office/officeart/2005/8/layout/cycle3"/>
    <dgm:cxn modelId="{742D6370-B6FD-49F8-B9D9-80609A68A40F}" type="presParOf" srcId="{5ED7FE35-AE29-4897-AB49-26282F6DCE4D}" destId="{5FF37DF3-3593-4D6F-AA8B-BEC488413981}" srcOrd="8" destOrd="0" presId="urn:microsoft.com/office/officeart/2005/8/layout/cycle3"/>
    <dgm:cxn modelId="{6E498488-FD28-4608-8C84-FE6FAB7C8A5F}" type="presParOf" srcId="{5ED7FE35-AE29-4897-AB49-26282F6DCE4D}" destId="{7CE45838-775D-4CDA-B108-F49E74A6BF5F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15FA-EE16-4470-B746-F807E61210CA}">
      <dsp:nvSpPr>
        <dsp:cNvPr id="0" name=""/>
        <dsp:cNvSpPr/>
      </dsp:nvSpPr>
      <dsp:spPr>
        <a:xfrm rot="5400000">
          <a:off x="4737965" y="-2954081"/>
          <a:ext cx="1184302" cy="719289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Multiple register entry  - increase manual efforts, prone to mistakes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Various number generated for same DAK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Time taking process (multiple copies of same DAK )</a:t>
          </a:r>
          <a:endParaRPr lang="en-GB" sz="1800" kern="1200" dirty="0">
            <a:latin typeface="+mj-lt"/>
          </a:endParaRPr>
        </a:p>
      </dsp:txBody>
      <dsp:txXfrm rot="-5400000">
        <a:off x="1733672" y="108025"/>
        <a:ext cx="7135077" cy="1068676"/>
      </dsp:txXfrm>
    </dsp:sp>
    <dsp:sp modelId="{86C23874-9E1B-46FF-B04B-EC80F023DABF}">
      <dsp:nvSpPr>
        <dsp:cNvPr id="0" name=""/>
        <dsp:cNvSpPr/>
      </dsp:nvSpPr>
      <dsp:spPr>
        <a:xfrm>
          <a:off x="0" y="17"/>
          <a:ext cx="1725090" cy="128469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DAK Movement</a:t>
          </a:r>
          <a:endParaRPr lang="en-GB" sz="1800" kern="1200" dirty="0">
            <a:latin typeface="+mj-lt"/>
          </a:endParaRPr>
        </a:p>
      </dsp:txBody>
      <dsp:txXfrm>
        <a:off x="62714" y="62731"/>
        <a:ext cx="1599662" cy="1159265"/>
      </dsp:txXfrm>
    </dsp:sp>
    <dsp:sp modelId="{996FFD7C-75E4-44E8-B474-30FB51AE6730}">
      <dsp:nvSpPr>
        <dsp:cNvPr id="0" name=""/>
        <dsp:cNvSpPr/>
      </dsp:nvSpPr>
      <dsp:spPr>
        <a:xfrm rot="5400000">
          <a:off x="4572958" y="-1492025"/>
          <a:ext cx="1503924" cy="718586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Policy based processing– prone to human errors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Searching files in critical situations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Lengthening of File Movement cycle due to absence of a single official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Prioritization of files</a:t>
          </a:r>
          <a:endParaRPr lang="en-GB" sz="1800" kern="1200" dirty="0">
            <a:latin typeface="+mj-lt"/>
          </a:endParaRPr>
        </a:p>
      </dsp:txBody>
      <dsp:txXfrm rot="-5400000">
        <a:off x="1731987" y="1422362"/>
        <a:ext cx="7112450" cy="1357092"/>
      </dsp:txXfrm>
    </dsp:sp>
    <dsp:sp modelId="{D3630CA7-0EA9-4C6F-A1B7-969473CEF7A2}">
      <dsp:nvSpPr>
        <dsp:cNvPr id="0" name=""/>
        <dsp:cNvSpPr/>
      </dsp:nvSpPr>
      <dsp:spPr>
        <a:xfrm>
          <a:off x="0" y="1458560"/>
          <a:ext cx="1723405" cy="128469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File Movement</a:t>
          </a:r>
          <a:endParaRPr lang="en-GB" sz="1800" kern="1200" dirty="0">
            <a:latin typeface="+mj-lt"/>
          </a:endParaRPr>
        </a:p>
      </dsp:txBody>
      <dsp:txXfrm>
        <a:off x="62714" y="1521274"/>
        <a:ext cx="1597977" cy="1159265"/>
      </dsp:txXfrm>
    </dsp:sp>
    <dsp:sp modelId="{30E79631-3061-4242-BBDE-B15CF6177BB1}">
      <dsp:nvSpPr>
        <dsp:cNvPr id="0" name=""/>
        <dsp:cNvSpPr/>
      </dsp:nvSpPr>
      <dsp:spPr>
        <a:xfrm rot="5400000">
          <a:off x="4737965" y="-36994"/>
          <a:ext cx="1184302" cy="719289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Maintaining large volume of files/ documents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Difficulty in preserving manual files – chances of damage and loss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Increasing cost and space to preserve files</a:t>
          </a:r>
          <a:endParaRPr lang="en-GB" sz="1800" kern="1200" dirty="0">
            <a:latin typeface="+mj-lt"/>
          </a:endParaRPr>
        </a:p>
      </dsp:txBody>
      <dsp:txXfrm rot="-5400000">
        <a:off x="1733672" y="3025112"/>
        <a:ext cx="7135077" cy="1068676"/>
      </dsp:txXfrm>
    </dsp:sp>
    <dsp:sp modelId="{7FDD9B97-8991-4AE5-A54D-16BC1E94A2CB}">
      <dsp:nvSpPr>
        <dsp:cNvPr id="0" name=""/>
        <dsp:cNvSpPr/>
      </dsp:nvSpPr>
      <dsp:spPr>
        <a:xfrm>
          <a:off x="0" y="2917104"/>
          <a:ext cx="1725090" cy="128469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Archival</a:t>
          </a:r>
          <a:endParaRPr lang="en-GB" sz="1800" kern="1200" dirty="0">
            <a:latin typeface="+mj-lt"/>
          </a:endParaRPr>
        </a:p>
      </dsp:txBody>
      <dsp:txXfrm>
        <a:off x="62714" y="2979818"/>
        <a:ext cx="1599662" cy="1159265"/>
      </dsp:txXfrm>
    </dsp:sp>
    <dsp:sp modelId="{2B60946D-862C-432A-AA9F-298284242675}">
      <dsp:nvSpPr>
        <dsp:cNvPr id="0" name=""/>
        <dsp:cNvSpPr/>
      </dsp:nvSpPr>
      <dsp:spPr>
        <a:xfrm rot="5400000">
          <a:off x="4737965" y="1311934"/>
          <a:ext cx="1184302" cy="719289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Tracking of files in movement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Inter-departmental consultations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800" kern="1200" dirty="0" smtClean="0">
              <a:latin typeface="+mj-lt"/>
            </a:rPr>
            <a:t>Lack of a “birds eye view” on the efficiency of a department</a:t>
          </a:r>
          <a:endParaRPr lang="en-GB" sz="1800" kern="1200" dirty="0">
            <a:latin typeface="+mj-lt"/>
          </a:endParaRPr>
        </a:p>
      </dsp:txBody>
      <dsp:txXfrm rot="-5400000">
        <a:off x="1733672" y="4374041"/>
        <a:ext cx="7135077" cy="1068676"/>
      </dsp:txXfrm>
    </dsp:sp>
    <dsp:sp modelId="{0E228501-CAA6-4787-9D4F-77A4D97C7425}">
      <dsp:nvSpPr>
        <dsp:cNvPr id="0" name=""/>
        <dsp:cNvSpPr/>
      </dsp:nvSpPr>
      <dsp:spPr>
        <a:xfrm>
          <a:off x="0" y="4266032"/>
          <a:ext cx="1725090" cy="128469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Retrieval and Tracking</a:t>
          </a:r>
          <a:endParaRPr lang="en-GB" sz="1800" kern="1200" dirty="0">
            <a:latin typeface="+mj-lt"/>
          </a:endParaRPr>
        </a:p>
      </dsp:txBody>
      <dsp:txXfrm>
        <a:off x="62714" y="4328746"/>
        <a:ext cx="1599662" cy="1159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DCEE3-948D-48AD-A6B8-F4FAD61408AA}">
      <dsp:nvSpPr>
        <dsp:cNvPr id="0" name=""/>
        <dsp:cNvSpPr/>
      </dsp:nvSpPr>
      <dsp:spPr>
        <a:xfrm>
          <a:off x="-560517" y="0"/>
          <a:ext cx="9644066" cy="531018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72E64A-E20A-40A6-9223-90BCAB7F98AA}">
      <dsp:nvSpPr>
        <dsp:cNvPr id="0" name=""/>
        <dsp:cNvSpPr/>
      </dsp:nvSpPr>
      <dsp:spPr>
        <a:xfrm>
          <a:off x="653921" y="3738563"/>
          <a:ext cx="195414" cy="1954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2818D-CDC7-4EEE-AF33-E261CF106D3C}">
      <dsp:nvSpPr>
        <dsp:cNvPr id="0" name=""/>
        <dsp:cNvSpPr/>
      </dsp:nvSpPr>
      <dsp:spPr>
        <a:xfrm>
          <a:off x="0" y="4046363"/>
          <a:ext cx="2173118" cy="126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pc="0" smtClean="0">
              <a:effectLst/>
              <a:latin typeface="+mj-lt"/>
            </a:rPr>
            <a:t>Scanning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250" kern="1200" spc="0" smtClean="0">
              <a:effectLst/>
              <a:latin typeface="+mj-lt"/>
            </a:rPr>
            <a:t>The relevant Files of the departments are scanned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250" kern="1200" spc="0" smtClean="0">
              <a:effectLst/>
              <a:latin typeface="+mj-lt"/>
            </a:rPr>
            <a:t>Scanning is carried inside Departments to maintain security and confidentiality</a:t>
          </a:r>
          <a:endParaRPr lang="en-GB" sz="1250" kern="1200" spc="0" dirty="0">
            <a:effectLst/>
            <a:latin typeface="+mj-lt"/>
          </a:endParaRPr>
        </a:p>
      </dsp:txBody>
      <dsp:txXfrm>
        <a:off x="0" y="4046363"/>
        <a:ext cx="2173118" cy="1263824"/>
      </dsp:txXfrm>
    </dsp:sp>
    <dsp:sp modelId="{29DD8A3D-13EE-41BF-87A3-9231D05FD19D}">
      <dsp:nvSpPr>
        <dsp:cNvPr id="0" name=""/>
        <dsp:cNvSpPr/>
      </dsp:nvSpPr>
      <dsp:spPr>
        <a:xfrm>
          <a:off x="1908040" y="2809874"/>
          <a:ext cx="305866" cy="30586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519F72-F03F-462A-B141-035A1D2843ED}">
      <dsp:nvSpPr>
        <dsp:cNvPr id="0" name=""/>
        <dsp:cNvSpPr/>
      </dsp:nvSpPr>
      <dsp:spPr>
        <a:xfrm>
          <a:off x="0" y="1027145"/>
          <a:ext cx="2171387" cy="163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7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pc="0" smtClean="0">
              <a:effectLst/>
              <a:latin typeface="+mj-lt"/>
            </a:rPr>
            <a:t>Quality Check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250" kern="1200" spc="0" smtClean="0">
              <a:effectLst/>
              <a:latin typeface="+mj-lt"/>
            </a:rPr>
            <a:t>Removal of dark patches, lines, etc.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250" kern="1200" spc="0" smtClean="0">
              <a:effectLst/>
              <a:latin typeface="+mj-lt"/>
            </a:rPr>
            <a:t>Alignment of pages, Correction of Page Number mismatch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250" kern="1200" spc="0" smtClean="0">
              <a:effectLst/>
              <a:latin typeface="+mj-lt"/>
            </a:rPr>
            <a:t>OCR (English typed fonts) to make the files fully searchable </a:t>
          </a:r>
          <a:endParaRPr lang="en-GB" sz="1250" kern="1200" spc="0" dirty="0">
            <a:effectLst/>
            <a:latin typeface="+mj-lt"/>
          </a:endParaRPr>
        </a:p>
      </dsp:txBody>
      <dsp:txXfrm>
        <a:off x="0" y="1027145"/>
        <a:ext cx="2171387" cy="1632637"/>
      </dsp:txXfrm>
    </dsp:sp>
    <dsp:sp modelId="{F204C7E6-6DA1-4071-8D40-01FF759514BC}">
      <dsp:nvSpPr>
        <dsp:cNvPr id="0" name=""/>
        <dsp:cNvSpPr/>
      </dsp:nvSpPr>
      <dsp:spPr>
        <a:xfrm>
          <a:off x="3267448" y="2121951"/>
          <a:ext cx="407822" cy="40782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8906B2-C6AF-46AB-BF25-15587852027C}">
      <dsp:nvSpPr>
        <dsp:cNvPr id="0" name=""/>
        <dsp:cNvSpPr/>
      </dsp:nvSpPr>
      <dsp:spPr>
        <a:xfrm>
          <a:off x="2451847" y="2666985"/>
          <a:ext cx="2702646" cy="155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9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pc="0" smtClean="0">
              <a:effectLst/>
              <a:latin typeface="+mj-lt"/>
            </a:rPr>
            <a:t>Meta Data Entry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250" kern="1200" spc="0" smtClean="0">
              <a:effectLst/>
              <a:latin typeface="+mj-lt"/>
            </a:rPr>
            <a:t>The meta data are captured for each and every files to uniquely identify them by simple search mechanism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250" kern="1200" spc="0" smtClean="0">
              <a:effectLst/>
              <a:latin typeface="+mj-lt"/>
            </a:rPr>
            <a:t>Fields like File Name, Subject, Year, Department, Section, Type of File (R/F/Shadow/Confidential), etc.</a:t>
          </a:r>
          <a:endParaRPr lang="en-GB" sz="1250" kern="1200" spc="0" dirty="0">
            <a:effectLst/>
            <a:latin typeface="+mj-lt"/>
          </a:endParaRPr>
        </a:p>
      </dsp:txBody>
      <dsp:txXfrm>
        <a:off x="2451847" y="2666985"/>
        <a:ext cx="2702646" cy="1555579"/>
      </dsp:txXfrm>
    </dsp:sp>
    <dsp:sp modelId="{F63D9A70-A57B-4EC9-8E57-BAD87AAB39CE}">
      <dsp:nvSpPr>
        <dsp:cNvPr id="0" name=""/>
        <dsp:cNvSpPr/>
      </dsp:nvSpPr>
      <dsp:spPr>
        <a:xfrm>
          <a:off x="4847760" y="1488976"/>
          <a:ext cx="526770" cy="52677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EA40E9-56E4-4504-9AE3-4D52A165B370}">
      <dsp:nvSpPr>
        <dsp:cNvPr id="0" name=""/>
        <dsp:cNvSpPr/>
      </dsp:nvSpPr>
      <dsp:spPr>
        <a:xfrm>
          <a:off x="3491470" y="105195"/>
          <a:ext cx="2301257" cy="1414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12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pc="0" smtClean="0">
              <a:effectLst/>
              <a:latin typeface="+mj-lt"/>
            </a:rPr>
            <a:t>Meta Data Validation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250" kern="1200" spc="0" smtClean="0">
              <a:effectLst/>
              <a:latin typeface="+mj-lt"/>
            </a:rPr>
            <a:t>The meta data are validated by another team with the scanned files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50" kern="1200" spc="0" smtClean="0">
              <a:effectLst/>
              <a:latin typeface="+mj-lt"/>
            </a:rPr>
            <a:t>This team checks whether the correct files are mapped with the right meta data or not</a:t>
          </a:r>
          <a:r>
            <a:rPr lang="en-US" sz="1600" kern="1200" spc="0" smtClean="0">
              <a:effectLst/>
            </a:rPr>
            <a:t>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0" smtClean="0">
              <a:effectLst/>
            </a:rPr>
            <a:t>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spc="0" dirty="0">
            <a:effectLst/>
          </a:endParaRPr>
        </a:p>
      </dsp:txBody>
      <dsp:txXfrm>
        <a:off x="3491470" y="105195"/>
        <a:ext cx="2301257" cy="1414733"/>
      </dsp:txXfrm>
    </dsp:sp>
    <dsp:sp modelId="{835DA1D2-1768-42EE-BE9F-35F7E459C55F}">
      <dsp:nvSpPr>
        <dsp:cNvPr id="0" name=""/>
        <dsp:cNvSpPr/>
      </dsp:nvSpPr>
      <dsp:spPr>
        <a:xfrm>
          <a:off x="6474801" y="1066285"/>
          <a:ext cx="671207" cy="6712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2CDF6-5BB9-487A-A5BC-B576AA5CDB6B}">
      <dsp:nvSpPr>
        <dsp:cNvPr id="0" name=""/>
        <dsp:cNvSpPr/>
      </dsp:nvSpPr>
      <dsp:spPr>
        <a:xfrm>
          <a:off x="6440357" y="1809759"/>
          <a:ext cx="2439355" cy="233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5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pc="0" smtClean="0">
              <a:effectLst/>
              <a:latin typeface="+mj-lt"/>
            </a:rPr>
            <a:t>Upload Documents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250" kern="1200" spc="0" smtClean="0">
              <a:effectLst/>
              <a:latin typeface="+mj-lt"/>
            </a:rPr>
            <a:t>The documents are uploaded to the system in logical manner  (Department-wise) with proper authentication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50" kern="1200" spc="0" smtClean="0">
              <a:effectLst/>
              <a:latin typeface="+mj-lt"/>
            </a:rPr>
            <a:t>The uploaded documents are mapped with the metadata so as to make the files (Notesheet and Correspondences) easily searchable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spc="0" dirty="0">
            <a:effectLst/>
          </a:endParaRPr>
        </a:p>
      </dsp:txBody>
      <dsp:txXfrm>
        <a:off x="6440357" y="1809759"/>
        <a:ext cx="2439355" cy="2336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15FA-EE16-4470-B746-F807E61210CA}">
      <dsp:nvSpPr>
        <dsp:cNvPr id="0" name=""/>
        <dsp:cNvSpPr/>
      </dsp:nvSpPr>
      <dsp:spPr>
        <a:xfrm rot="5400000">
          <a:off x="4041434" y="-1826304"/>
          <a:ext cx="2044340" cy="62081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latin typeface="+mj-lt"/>
            </a:rPr>
            <a:t>Numerous files are required to be available in short time</a:t>
          </a:r>
          <a:endParaRPr lang="en-GB" sz="24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latin typeface="+mj-lt"/>
            </a:rPr>
            <a:t>Quick search of multiple files can easily be done </a:t>
          </a:r>
          <a:endParaRPr lang="en-GB" sz="24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en-GB" sz="2400" kern="1200" dirty="0">
            <a:latin typeface="+mj-lt"/>
          </a:endParaRPr>
        </a:p>
      </dsp:txBody>
      <dsp:txXfrm rot="-5400000">
        <a:off x="1959523" y="355403"/>
        <a:ext cx="6108366" cy="1844748"/>
      </dsp:txXfrm>
    </dsp:sp>
    <dsp:sp modelId="{86C23874-9E1B-46FF-B04B-EC80F023DABF}">
      <dsp:nvSpPr>
        <dsp:cNvPr id="0" name=""/>
        <dsp:cNvSpPr/>
      </dsp:nvSpPr>
      <dsp:spPr>
        <a:xfrm>
          <a:off x="0" y="63"/>
          <a:ext cx="1958568" cy="25554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During VidhanSabha Sessions</a:t>
          </a:r>
          <a:endParaRPr lang="en-GB" sz="2100" kern="1200" dirty="0">
            <a:latin typeface="+mj-lt"/>
          </a:endParaRPr>
        </a:p>
      </dsp:txBody>
      <dsp:txXfrm>
        <a:off x="95609" y="95672"/>
        <a:ext cx="1767350" cy="2364207"/>
      </dsp:txXfrm>
    </dsp:sp>
    <dsp:sp modelId="{996FFD7C-75E4-44E8-B474-30FB51AE6730}">
      <dsp:nvSpPr>
        <dsp:cNvPr id="0" name=""/>
        <dsp:cNvSpPr/>
      </dsp:nvSpPr>
      <dsp:spPr>
        <a:xfrm rot="5400000">
          <a:off x="4041434" y="856892"/>
          <a:ext cx="2044340" cy="62081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latin typeface="+mj-lt"/>
            </a:rPr>
            <a:t>The search related facilities mentioned above holds true for Judiciary processes as well</a:t>
          </a:r>
          <a:endParaRPr lang="en-GB" sz="24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latin typeface="+mj-lt"/>
            </a:rPr>
            <a:t>Inter departmental file consultation becomes very easy within a short time span </a:t>
          </a:r>
          <a:endParaRPr lang="en-GB" sz="2400" kern="1200" dirty="0">
            <a:latin typeface="+mj-lt"/>
          </a:endParaRPr>
        </a:p>
      </dsp:txBody>
      <dsp:txXfrm rot="-5400000">
        <a:off x="1959523" y="3038599"/>
        <a:ext cx="6108366" cy="1844748"/>
      </dsp:txXfrm>
    </dsp:sp>
    <dsp:sp modelId="{D3630CA7-0EA9-4C6F-A1B7-969473CEF7A2}">
      <dsp:nvSpPr>
        <dsp:cNvPr id="0" name=""/>
        <dsp:cNvSpPr/>
      </dsp:nvSpPr>
      <dsp:spPr>
        <a:xfrm>
          <a:off x="0" y="2683260"/>
          <a:ext cx="1958568" cy="25554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Response to Judiciary</a:t>
          </a:r>
          <a:endParaRPr lang="en-GB" sz="2100" kern="1200" dirty="0">
            <a:latin typeface="+mj-lt"/>
          </a:endParaRPr>
        </a:p>
      </dsp:txBody>
      <dsp:txXfrm>
        <a:off x="95609" y="2778869"/>
        <a:ext cx="1767350" cy="2364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15FA-EE16-4470-B746-F807E61210CA}">
      <dsp:nvSpPr>
        <dsp:cNvPr id="0" name=""/>
        <dsp:cNvSpPr/>
      </dsp:nvSpPr>
      <dsp:spPr>
        <a:xfrm rot="5400000">
          <a:off x="4388296" y="-2257388"/>
          <a:ext cx="1350615" cy="62081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>
              <a:latin typeface="+mj-lt"/>
            </a:rPr>
            <a:t>Can create Part Files/ Shadow Files in case of parallel movement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>
              <a:latin typeface="+mj-lt"/>
            </a:rPr>
            <a:t>Automatically merge the Part File with Parent File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>
              <a:latin typeface="+mj-lt"/>
            </a:rPr>
            <a:t>Provision of linking a Shadow File with Parent File </a:t>
          </a:r>
          <a:endParaRPr lang="en-GB" sz="1800" kern="1200" dirty="0">
            <a:latin typeface="+mj-lt"/>
          </a:endParaRPr>
        </a:p>
      </dsp:txBody>
      <dsp:txXfrm rot="-5400000">
        <a:off x="1959523" y="237317"/>
        <a:ext cx="6142230" cy="1218751"/>
      </dsp:txXfrm>
    </dsp:sp>
    <dsp:sp modelId="{86C23874-9E1B-46FF-B04B-EC80F023DABF}">
      <dsp:nvSpPr>
        <dsp:cNvPr id="0" name=""/>
        <dsp:cNvSpPr/>
      </dsp:nvSpPr>
      <dsp:spPr>
        <a:xfrm>
          <a:off x="0" y="2557"/>
          <a:ext cx="1958568" cy="168826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Part Files/ Shadow Files</a:t>
          </a:r>
          <a:endParaRPr lang="en-GB" sz="2800" kern="1200" dirty="0">
            <a:latin typeface="+mj-lt"/>
          </a:endParaRPr>
        </a:p>
      </dsp:txBody>
      <dsp:txXfrm>
        <a:off x="82414" y="84971"/>
        <a:ext cx="1793740" cy="1523441"/>
      </dsp:txXfrm>
    </dsp:sp>
    <dsp:sp modelId="{996FFD7C-75E4-44E8-B474-30FB51AE6730}">
      <dsp:nvSpPr>
        <dsp:cNvPr id="0" name=""/>
        <dsp:cNvSpPr/>
      </dsp:nvSpPr>
      <dsp:spPr>
        <a:xfrm rot="5400000">
          <a:off x="4388296" y="-484706"/>
          <a:ext cx="1350615" cy="62081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800" kern="1200" dirty="0" smtClean="0">
              <a:latin typeface="Georgia" pitchFamily="18" charset="0"/>
            </a:rPr>
            <a:t>Meeting Scheduler/ Send Meeting Request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>
              <a:latin typeface="+mj-lt"/>
            </a:rPr>
            <a:t>Accept/ Decline with remarks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>
              <a:latin typeface="+mj-lt"/>
            </a:rPr>
            <a:t>View the pending Meetings</a:t>
          </a:r>
          <a:endParaRPr lang="en-GB" sz="1800" kern="1200" dirty="0">
            <a:latin typeface="+mj-lt"/>
          </a:endParaRPr>
        </a:p>
      </dsp:txBody>
      <dsp:txXfrm rot="-5400000">
        <a:off x="1959523" y="2009999"/>
        <a:ext cx="6142230" cy="1218751"/>
      </dsp:txXfrm>
    </dsp:sp>
    <dsp:sp modelId="{D3630CA7-0EA9-4C6F-A1B7-969473CEF7A2}">
      <dsp:nvSpPr>
        <dsp:cNvPr id="0" name=""/>
        <dsp:cNvSpPr/>
      </dsp:nvSpPr>
      <dsp:spPr>
        <a:xfrm>
          <a:off x="0" y="1775240"/>
          <a:ext cx="1958568" cy="168826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Meeting</a:t>
          </a:r>
          <a:endParaRPr lang="en-GB" sz="2800" kern="1200" dirty="0">
            <a:latin typeface="+mj-lt"/>
          </a:endParaRPr>
        </a:p>
      </dsp:txBody>
      <dsp:txXfrm>
        <a:off x="82414" y="1857654"/>
        <a:ext cx="1793740" cy="1523441"/>
      </dsp:txXfrm>
    </dsp:sp>
    <dsp:sp modelId="{C33B42F3-9489-4BCF-B617-C0B8124BD353}">
      <dsp:nvSpPr>
        <dsp:cNvPr id="0" name=""/>
        <dsp:cNvSpPr/>
      </dsp:nvSpPr>
      <dsp:spPr>
        <a:xfrm rot="5400000">
          <a:off x="4375661" y="1278114"/>
          <a:ext cx="1350615" cy="62278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>
              <a:latin typeface="+mj-lt"/>
            </a:rPr>
            <a:t>Integrated with the HRMS System of Mantralaya</a:t>
          </a:r>
          <a:endParaRPr lang="en-GB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>
              <a:latin typeface="+mj-lt"/>
            </a:rPr>
            <a:t>Important Features: Personal Profile/ Leave Management Transfer/ Promotion </a:t>
          </a:r>
          <a:endParaRPr lang="en-GB" sz="1800" kern="1200" dirty="0">
            <a:latin typeface="+mj-lt"/>
          </a:endParaRPr>
        </a:p>
      </dsp:txBody>
      <dsp:txXfrm rot="-5400000">
        <a:off x="1937026" y="3782681"/>
        <a:ext cx="6161953" cy="1218751"/>
      </dsp:txXfrm>
    </dsp:sp>
    <dsp:sp modelId="{56D0B8E5-D165-41E7-9B8D-D8CE258F51A0}">
      <dsp:nvSpPr>
        <dsp:cNvPr id="0" name=""/>
        <dsp:cNvSpPr/>
      </dsp:nvSpPr>
      <dsp:spPr>
        <a:xfrm>
          <a:off x="954" y="3547922"/>
          <a:ext cx="1936071" cy="168826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smtClean="0">
              <a:latin typeface="+mj-lt"/>
            </a:rPr>
            <a:t>HRMS</a:t>
          </a:r>
          <a:endParaRPr lang="en-GB" sz="2800" kern="1200" dirty="0" smtClean="0">
            <a:latin typeface="+mj-lt"/>
          </a:endParaRPr>
        </a:p>
      </dsp:txBody>
      <dsp:txXfrm>
        <a:off x="83368" y="3630336"/>
        <a:ext cx="1771243" cy="1523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948A3-0E39-4F05-A8E4-27F3A248FC3B}">
      <dsp:nvSpPr>
        <dsp:cNvPr id="0" name=""/>
        <dsp:cNvSpPr/>
      </dsp:nvSpPr>
      <dsp:spPr>
        <a:xfrm>
          <a:off x="480534" y="-63610"/>
          <a:ext cx="5975363" cy="5975363"/>
        </a:xfrm>
        <a:prstGeom prst="circularArrow">
          <a:avLst>
            <a:gd name="adj1" fmla="val 5544"/>
            <a:gd name="adj2" fmla="val 330680"/>
            <a:gd name="adj3" fmla="val 14766477"/>
            <a:gd name="adj4" fmla="val 16808008"/>
            <a:gd name="adj5" fmla="val 5757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DE8AC0D-B508-4C7F-884C-5588AD4DA4FE}">
      <dsp:nvSpPr>
        <dsp:cNvPr id="0" name=""/>
        <dsp:cNvSpPr/>
      </dsp:nvSpPr>
      <dsp:spPr>
        <a:xfrm>
          <a:off x="2705310" y="4752"/>
          <a:ext cx="1525811" cy="7629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Georgia" pitchFamily="18" charset="0"/>
            </a:rPr>
            <a:t>Effective Security (Digital Signature)</a:t>
          </a:r>
          <a:endParaRPr lang="en-GB" sz="1200" b="0" kern="1200">
            <a:latin typeface="Georgia" pitchFamily="18" charset="0"/>
          </a:endParaRPr>
        </a:p>
      </dsp:txBody>
      <dsp:txXfrm>
        <a:off x="2742552" y="41994"/>
        <a:ext cx="1451327" cy="688421"/>
      </dsp:txXfrm>
    </dsp:sp>
    <dsp:sp modelId="{AA559CBD-8C4F-4027-BC5D-3CF0B54BA9A0}">
      <dsp:nvSpPr>
        <dsp:cNvPr id="0" name=""/>
        <dsp:cNvSpPr/>
      </dsp:nvSpPr>
      <dsp:spPr>
        <a:xfrm>
          <a:off x="4343216" y="600901"/>
          <a:ext cx="1525811" cy="762905"/>
        </a:xfrm>
        <a:prstGeom prst="roundRect">
          <a:avLst/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shade val="51000"/>
                <a:satMod val="130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shade val="93000"/>
                <a:satMod val="13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Georgia" pitchFamily="18" charset="0"/>
            </a:rPr>
            <a:t>Effective Decision Making</a:t>
          </a:r>
          <a:endParaRPr lang="en-GB" sz="1200" b="0" kern="1200">
            <a:latin typeface="Georgia" pitchFamily="18" charset="0"/>
          </a:endParaRPr>
        </a:p>
      </dsp:txBody>
      <dsp:txXfrm>
        <a:off x="4380458" y="638143"/>
        <a:ext cx="1451327" cy="688421"/>
      </dsp:txXfrm>
    </dsp:sp>
    <dsp:sp modelId="{1A948944-4254-4036-AE6F-2A4C7BBDE25F}">
      <dsp:nvSpPr>
        <dsp:cNvPr id="0" name=""/>
        <dsp:cNvSpPr/>
      </dsp:nvSpPr>
      <dsp:spPr>
        <a:xfrm>
          <a:off x="5214727" y="2110404"/>
          <a:ext cx="1525811" cy="762905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shade val="51000"/>
                <a:satMod val="130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shade val="93000"/>
                <a:satMod val="13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Georgia" pitchFamily="18" charset="0"/>
            </a:rPr>
            <a:t>Automate Tasks</a:t>
          </a:r>
          <a:endParaRPr lang="en-GB" sz="1200" b="0" kern="1200">
            <a:latin typeface="Georgia" pitchFamily="18" charset="0"/>
          </a:endParaRPr>
        </a:p>
      </dsp:txBody>
      <dsp:txXfrm>
        <a:off x="5251969" y="2147646"/>
        <a:ext cx="1451327" cy="688421"/>
      </dsp:txXfrm>
    </dsp:sp>
    <dsp:sp modelId="{8ED69911-0AAD-4E4C-B019-815B5D9BDE53}">
      <dsp:nvSpPr>
        <dsp:cNvPr id="0" name=""/>
        <dsp:cNvSpPr/>
      </dsp:nvSpPr>
      <dsp:spPr>
        <a:xfrm>
          <a:off x="4912054" y="3826946"/>
          <a:ext cx="1525811" cy="762905"/>
        </a:xfrm>
        <a:prstGeom prst="roundRect">
          <a:avLst/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shade val="51000"/>
                <a:satMod val="130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shade val="93000"/>
                <a:satMod val="13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Georgia" pitchFamily="18" charset="0"/>
            </a:rPr>
            <a:t>Reduced Paper Work</a:t>
          </a:r>
        </a:p>
      </dsp:txBody>
      <dsp:txXfrm>
        <a:off x="4949296" y="3864188"/>
        <a:ext cx="1451327" cy="688421"/>
      </dsp:txXfrm>
    </dsp:sp>
    <dsp:sp modelId="{464B9C29-F7EA-4032-8486-B0838F9894FE}">
      <dsp:nvSpPr>
        <dsp:cNvPr id="0" name=""/>
        <dsp:cNvSpPr/>
      </dsp:nvSpPr>
      <dsp:spPr>
        <a:xfrm>
          <a:off x="3576821" y="4947340"/>
          <a:ext cx="1525811" cy="762905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shade val="51000"/>
                <a:satMod val="130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shade val="93000"/>
                <a:satMod val="13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Georgia" pitchFamily="18" charset="0"/>
            </a:rPr>
            <a:t>Prioritization of Work</a:t>
          </a:r>
        </a:p>
      </dsp:txBody>
      <dsp:txXfrm>
        <a:off x="3614063" y="4984582"/>
        <a:ext cx="1451327" cy="688421"/>
      </dsp:txXfrm>
    </dsp:sp>
    <dsp:sp modelId="{9778EEB3-C904-464F-8A96-BA09291E5AFE}">
      <dsp:nvSpPr>
        <dsp:cNvPr id="0" name=""/>
        <dsp:cNvSpPr/>
      </dsp:nvSpPr>
      <dsp:spPr>
        <a:xfrm>
          <a:off x="1833798" y="4947340"/>
          <a:ext cx="1525811" cy="762905"/>
        </a:xfrm>
        <a:prstGeom prst="roundRect">
          <a:avLst/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Georgia" pitchFamily="18" charset="0"/>
            </a:rPr>
            <a:t>Easy Tracking</a:t>
          </a:r>
        </a:p>
      </dsp:txBody>
      <dsp:txXfrm>
        <a:off x="1871040" y="4984582"/>
        <a:ext cx="1451327" cy="688421"/>
      </dsp:txXfrm>
    </dsp:sp>
    <dsp:sp modelId="{C3171A65-F8CA-4350-BA01-B713B880BEC4}">
      <dsp:nvSpPr>
        <dsp:cNvPr id="0" name=""/>
        <dsp:cNvSpPr/>
      </dsp:nvSpPr>
      <dsp:spPr>
        <a:xfrm>
          <a:off x="498565" y="3826946"/>
          <a:ext cx="1525811" cy="762905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shade val="51000"/>
                <a:satMod val="130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Georgia" pitchFamily="18" charset="0"/>
            </a:rPr>
            <a:t>24*7 Access</a:t>
          </a:r>
        </a:p>
      </dsp:txBody>
      <dsp:txXfrm>
        <a:off x="535807" y="3864188"/>
        <a:ext cx="1451327" cy="688421"/>
      </dsp:txXfrm>
    </dsp:sp>
    <dsp:sp modelId="{5FF37DF3-3593-4D6F-AA8B-BEC488413981}">
      <dsp:nvSpPr>
        <dsp:cNvPr id="0" name=""/>
        <dsp:cNvSpPr/>
      </dsp:nvSpPr>
      <dsp:spPr>
        <a:xfrm>
          <a:off x="195892" y="2110404"/>
          <a:ext cx="1525811" cy="762905"/>
        </a:xfrm>
        <a:prstGeom prst="roundRect">
          <a:avLst/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shade val="51000"/>
                <a:satMod val="130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shade val="93000"/>
                <a:satMod val="13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Georgia" pitchFamily="18" charset="0"/>
            </a:rPr>
            <a:t>Reminder Notification</a:t>
          </a:r>
        </a:p>
      </dsp:txBody>
      <dsp:txXfrm>
        <a:off x="233134" y="2147646"/>
        <a:ext cx="1451327" cy="688421"/>
      </dsp:txXfrm>
    </dsp:sp>
    <dsp:sp modelId="{7CE45838-775D-4CDA-B108-F49E74A6BF5F}">
      <dsp:nvSpPr>
        <dsp:cNvPr id="0" name=""/>
        <dsp:cNvSpPr/>
      </dsp:nvSpPr>
      <dsp:spPr>
        <a:xfrm>
          <a:off x="1067404" y="600901"/>
          <a:ext cx="1525811" cy="762905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shade val="51000"/>
                <a:satMod val="130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shade val="93000"/>
                <a:satMod val="13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Georgia" pitchFamily="18" charset="0"/>
            </a:rPr>
            <a:t>Audit Trail</a:t>
          </a:r>
        </a:p>
      </dsp:txBody>
      <dsp:txXfrm>
        <a:off x="1104646" y="638143"/>
        <a:ext cx="1451327" cy="688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17CE-1779-48F7-943C-FAC1C63A29C2}" type="datetimeFigureOut">
              <a:rPr lang="en-US" smtClean="0"/>
              <a:pPr/>
              <a:t>9/29/2014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C029-942E-4E7B-9122-FD046D0BA2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6383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FCB5-8023-4DC4-8B7B-F5DE9D39D8A8}" type="datetimeFigureOut">
              <a:rPr lang="en-US" smtClean="0"/>
              <a:pPr/>
              <a:t>9/29/2014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3F997-70B8-4755-B7C1-1179BAC80E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08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7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905" algn="l" defTabSz="907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7797" algn="l" defTabSz="907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1683" algn="l" defTabSz="907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5601" algn="l" defTabSz="907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9487" algn="l" defTabSz="907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3383" algn="l" defTabSz="907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7272" algn="l" defTabSz="907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1176" algn="l" defTabSz="907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EF5FF-34EB-43AA-A387-B15380E105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34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BE649-F0AC-4B48-B456-A386F5CA8F1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68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BE649-F0AC-4B48-B456-A386F5CA8F1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7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BE649-F0AC-4B48-B456-A386F5CA8F1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4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BE649-F0AC-4B48-B456-A386F5CA8F1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4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5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D54571-0C88-4BD2-A9C9-54A868F09377}" type="slidenum">
              <a:rPr lang="en-GB">
                <a:solidFill>
                  <a:prstClr val="black"/>
                </a:solidFill>
                <a:cs typeface="Arial" charset="0"/>
              </a:rPr>
              <a:pPr/>
              <a:t>21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0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E144C4-8E55-4717-8811-37D5775A61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F8C9F-4407-4305-872B-EC04FA74C1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F8C9F-4407-4305-872B-EC04FA74C1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F8C9F-4407-4305-872B-EC04FA74C1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1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F8C9F-4407-4305-872B-EC04FA74C1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78072-B6E2-46AE-AB48-204B8F116CC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3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96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BE649-F0AC-4B48-B456-A386F5CA8F1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4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0902E3D8-9009-4EC4-82C2-7C7988EAFBF7}" type="datetime1">
              <a:rPr lang="en-US" smtClean="0"/>
              <a:pPr/>
              <a:t>9/29/2014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draft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57F85D68-DFB1-4CC9-8F33-DBD7972475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88DF716A-035B-41C3-88AB-D425EC4A6D77}" type="datetime1">
              <a:rPr lang="en-US" smtClean="0"/>
              <a:pPr/>
              <a:t>9/29/2014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draft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57F85D68-DFB1-4CC9-8F33-DBD7972475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274" y="777600"/>
            <a:ext cx="6378717" cy="8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275" y="1731938"/>
            <a:ext cx="4664785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0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1628783"/>
            <a:ext cx="9144000" cy="4469625"/>
            <a:chOff x="0" y="1628775"/>
            <a:chExt cx="12198350" cy="4469625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4399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1" y="64224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1" y="1044000"/>
            <a:ext cx="82296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lIns="90781" tIns="45398" rIns="90781" bIns="4539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1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1" y="64224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1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1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2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9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1" y="64224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1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1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9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73282" indent="-354612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1" y="64224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1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1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8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1" y="64224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5" y="1025604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1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3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1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75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1" y="64224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448633" y="1057278"/>
            <a:ext cx="8240786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0781" tIns="45398" rIns="90781" bIns="45398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87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1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75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1" y="64224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448633" y="1057278"/>
            <a:ext cx="8240786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0781" tIns="45398" rIns="90781" bIns="45398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4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1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75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1" y="64224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45" y="1058400"/>
            <a:ext cx="8238119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860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1" y="64224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1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781" tIns="45398" rIns="90781" bIns="45398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42"/>
            <a:ext cx="3506400" cy="5210062"/>
          </a:xfrm>
        </p:spPr>
        <p:txBody>
          <a:bodyPr/>
          <a:lstStyle>
            <a:lvl1pPr marL="0" indent="0" algn="l" defTabSz="988167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88167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4927" indent="-174927" algn="l" defTabSz="988167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88167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7550" indent="-187550" algn="l" defTabSz="988167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0741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63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551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82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72" y="1752682"/>
            <a:ext cx="2590799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82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6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2011</a:t>
            </a:r>
            <a:endParaRPr lang="en-GB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8"/>
          </p:nvPr>
        </p:nvSpPr>
        <p:spPr>
          <a:xfrm>
            <a:off x="7086677" y="6477000"/>
            <a:ext cx="1527175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1D0A3021-BB7A-486D-8432-80379B431A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2011</a:t>
            </a:r>
            <a:endParaRPr lang="en-GB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1D0A3021-BB7A-486D-8432-80379B431A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73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72" y="1752673"/>
            <a:ext cx="2590799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73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2011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106CB15-1A3B-40A4-92F5-EBEDD0C639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68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68" y="1752668"/>
            <a:ext cx="2590799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68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2011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106CB15-1A3B-40A4-92F5-EBEDD0C639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9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77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1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9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3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7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1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38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38" y="1752638"/>
            <a:ext cx="2590799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38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2011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106CB15-1A3B-40A4-92F5-EBEDD0C639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28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28" y="1752628"/>
            <a:ext cx="2590799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28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2011</a:t>
            </a:r>
            <a:endParaRPr lang="en-GB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1D0A3021-BB7A-486D-8432-80379B431A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8E6C-3394-4626-8868-E169727AC45C}" type="datetime1">
              <a:rPr lang="en-US" smtClean="0"/>
              <a:pPr/>
              <a:t>9/29/2014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draft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D68-DFB1-4CC9-8F33-DBD7972475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40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>
            <p:custDataLst>
              <p:tags r:id="rId1"/>
            </p:custDataLst>
          </p:nvPr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6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2011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8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553523B-3729-4A19-A6A1-E6AFDBFFE9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4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905" indent="0">
              <a:buNone/>
              <a:defRPr sz="2000" b="1"/>
            </a:lvl2pPr>
            <a:lvl3pPr marL="907797" indent="0">
              <a:buNone/>
              <a:defRPr sz="1800" b="1"/>
            </a:lvl3pPr>
            <a:lvl4pPr marL="1361683" indent="0">
              <a:buNone/>
              <a:defRPr sz="1600" b="1"/>
            </a:lvl4pPr>
            <a:lvl5pPr marL="1815601" indent="0">
              <a:buNone/>
              <a:defRPr sz="1600" b="1"/>
            </a:lvl5pPr>
            <a:lvl6pPr marL="2269487" indent="0">
              <a:buNone/>
              <a:defRPr sz="1600" b="1"/>
            </a:lvl6pPr>
            <a:lvl7pPr marL="2723383" indent="0">
              <a:buNone/>
              <a:defRPr sz="1600" b="1"/>
            </a:lvl7pPr>
            <a:lvl8pPr marL="3177272" indent="0">
              <a:buNone/>
              <a:defRPr sz="1600" b="1"/>
            </a:lvl8pPr>
            <a:lvl9pPr marL="36311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905" indent="0">
              <a:buNone/>
              <a:defRPr sz="2000" b="1"/>
            </a:lvl2pPr>
            <a:lvl3pPr marL="907797" indent="0">
              <a:buNone/>
              <a:defRPr sz="1800" b="1"/>
            </a:lvl3pPr>
            <a:lvl4pPr marL="1361683" indent="0">
              <a:buNone/>
              <a:defRPr sz="1600" b="1"/>
            </a:lvl4pPr>
            <a:lvl5pPr marL="1815601" indent="0">
              <a:buNone/>
              <a:defRPr sz="1600" b="1"/>
            </a:lvl5pPr>
            <a:lvl6pPr marL="2269487" indent="0">
              <a:buNone/>
              <a:defRPr sz="1600" b="1"/>
            </a:lvl6pPr>
            <a:lvl7pPr marL="2723383" indent="0">
              <a:buNone/>
              <a:defRPr sz="1600" b="1"/>
            </a:lvl7pPr>
            <a:lvl8pPr marL="3177272" indent="0">
              <a:buNone/>
              <a:defRPr sz="1600" b="1"/>
            </a:lvl8pPr>
            <a:lvl9pPr marL="36311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85918E6C-3394-4626-8868-E169727AC45C}" type="datetime1">
              <a:rPr lang="en-US" smtClean="0"/>
              <a:pPr/>
              <a:t>9/29/2014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draft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57F85D68-DFB1-4CC9-8F33-DBD7972475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55B74242-6DDD-47C7-A182-49F12C5FDA10}" type="datetime1">
              <a:rPr lang="en-US" smtClean="0"/>
              <a:pPr/>
              <a:t>9/29/2014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draft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57F85D68-DFB1-4CC9-8F33-DBD7972475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905" indent="0">
              <a:buNone/>
              <a:defRPr sz="1200"/>
            </a:lvl2pPr>
            <a:lvl3pPr marL="907797" indent="0">
              <a:buNone/>
              <a:defRPr sz="1000"/>
            </a:lvl3pPr>
            <a:lvl4pPr marL="1361683" indent="0">
              <a:buNone/>
              <a:defRPr sz="900"/>
            </a:lvl4pPr>
            <a:lvl5pPr marL="1815601" indent="0">
              <a:buNone/>
              <a:defRPr sz="900"/>
            </a:lvl5pPr>
            <a:lvl6pPr marL="2269487" indent="0">
              <a:buNone/>
              <a:defRPr sz="900"/>
            </a:lvl6pPr>
            <a:lvl7pPr marL="2723383" indent="0">
              <a:buNone/>
              <a:defRPr sz="900"/>
            </a:lvl7pPr>
            <a:lvl8pPr marL="3177272" indent="0">
              <a:buNone/>
              <a:defRPr sz="900"/>
            </a:lvl8pPr>
            <a:lvl9pPr marL="36311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68F0D12E-622D-4742-AA0E-F122A2BD2EB0}" type="datetime1">
              <a:rPr lang="en-US" smtClean="0"/>
              <a:pPr/>
              <a:t>9/29/2014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draft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57F85D68-DFB1-4CC9-8F33-DBD7972475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905" indent="0">
              <a:buNone/>
              <a:defRPr sz="2800"/>
            </a:lvl2pPr>
            <a:lvl3pPr marL="907797" indent="0">
              <a:buNone/>
              <a:defRPr sz="2400"/>
            </a:lvl3pPr>
            <a:lvl4pPr marL="1361683" indent="0">
              <a:buNone/>
              <a:defRPr sz="2000"/>
            </a:lvl4pPr>
            <a:lvl5pPr marL="1815601" indent="0">
              <a:buNone/>
              <a:defRPr sz="2000"/>
            </a:lvl5pPr>
            <a:lvl6pPr marL="2269487" indent="0">
              <a:buNone/>
              <a:defRPr sz="2000"/>
            </a:lvl6pPr>
            <a:lvl7pPr marL="2723383" indent="0">
              <a:buNone/>
              <a:defRPr sz="2000"/>
            </a:lvl7pPr>
            <a:lvl8pPr marL="3177272" indent="0">
              <a:buNone/>
              <a:defRPr sz="2000"/>
            </a:lvl8pPr>
            <a:lvl9pPr marL="3631176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905" indent="0">
              <a:buNone/>
              <a:defRPr sz="1200"/>
            </a:lvl2pPr>
            <a:lvl3pPr marL="907797" indent="0">
              <a:buNone/>
              <a:defRPr sz="1000"/>
            </a:lvl3pPr>
            <a:lvl4pPr marL="1361683" indent="0">
              <a:buNone/>
              <a:defRPr sz="900"/>
            </a:lvl4pPr>
            <a:lvl5pPr marL="1815601" indent="0">
              <a:buNone/>
              <a:defRPr sz="900"/>
            </a:lvl5pPr>
            <a:lvl6pPr marL="2269487" indent="0">
              <a:buNone/>
              <a:defRPr sz="900"/>
            </a:lvl6pPr>
            <a:lvl7pPr marL="2723383" indent="0">
              <a:buNone/>
              <a:defRPr sz="900"/>
            </a:lvl7pPr>
            <a:lvl8pPr marL="3177272" indent="0">
              <a:buNone/>
              <a:defRPr sz="900"/>
            </a:lvl8pPr>
            <a:lvl9pPr marL="36311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C43EF3DF-0DBC-4163-975C-11B8AFCF3F8C}" type="datetime1">
              <a:rPr lang="en-US" smtClean="0"/>
              <a:pPr/>
              <a:t>9/29/2014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draft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57F85D68-DFB1-4CC9-8F33-DBD79724751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781" tIns="45398" rIns="90781" bIns="453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781" tIns="45398" rIns="90781" bIns="453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077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411" indent="-340411" algn="l" defTabSz="9077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78" indent="-283685" algn="l" defTabSz="90779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765" indent="-226960" algn="l" defTabSz="9077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639" indent="-226960" algn="l" defTabSz="90779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535" indent="-226960" algn="l" defTabSz="90779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428" indent="-226960" algn="l" defTabSz="9077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0340" indent="-226960" algn="l" defTabSz="9077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4232" indent="-226960" algn="l" defTabSz="9077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8117" indent="-226960" algn="l" defTabSz="9077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905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797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683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601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487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3383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7272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1176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40" y="6324645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1600">
              <a:defRPr/>
            </a:pPr>
            <a:r>
              <a:rPr lang="en-US" smtClean="0"/>
              <a:t>PwC Presentation in Custom Build Solution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1600">
              <a:defRPr/>
            </a:pPr>
            <a:r>
              <a:rPr lang="en-US" smtClean="0"/>
              <a:t>March 2011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44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1600">
              <a:defRPr/>
            </a:pPr>
            <a:r>
              <a:rPr lang="en-GB" smtClean="0"/>
              <a:t>Slide </a:t>
            </a:r>
            <a:fld id="{42645443-A0F8-4FB5-BD41-63EB25A79BB7}" type="slidenum">
              <a:rPr lang="en-GB" smtClean="0"/>
              <a:pPr defTabSz="911600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4228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88440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32650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76867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3164" indent="-598461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5297" indent="-26529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2138" indent="-26529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98970" indent="-26529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5819" indent="-26529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6528" marR="0" indent="-266528" algn="l" defTabSz="888440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3064" indent="-266528" algn="l" defTabSz="888440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799585" indent="-266528" algn="l" defTabSz="888440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6528" algn="l" defTabSz="888440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88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228" algn="l" defTabSz="888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40" algn="l" defTabSz="888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650" algn="l" defTabSz="888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867" algn="l" defTabSz="888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1083" algn="l" defTabSz="888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5300" algn="l" defTabSz="888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9517" algn="l" defTabSz="888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3729" algn="l" defTabSz="888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40" y="6324636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2445">
              <a:defRPr/>
            </a:pPr>
            <a:r>
              <a:rPr lang="en-US" smtClean="0"/>
              <a:t>PwC Presentation in Custom Build Solution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2445">
              <a:defRPr/>
            </a:pPr>
            <a:r>
              <a:rPr lang="en-US" smtClean="0"/>
              <a:t>March 2011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35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2445">
              <a:defRPr/>
            </a:pPr>
            <a:r>
              <a:rPr lang="en-GB" smtClean="0"/>
              <a:t>Slide </a:t>
            </a:r>
            <a:fld id="{42645443-A0F8-4FB5-BD41-63EB25A79BB7}" type="slidenum">
              <a:rPr lang="en-GB" smtClean="0"/>
              <a:pPr defTabSz="912445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4597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89181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33766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78355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3443" indent="-59896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5520" indent="-265520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2583" indent="-265520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99638" indent="-265520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6711" indent="-265520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6751" marR="0" indent="-266751" algn="l" defTabSz="889181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3509" indent="-266751" algn="l" defTabSz="889181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00256" indent="-266751" algn="l" defTabSz="889181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6751" algn="l" defTabSz="889181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89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97" algn="l" defTabSz="889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181" algn="l" defTabSz="889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766" algn="l" defTabSz="889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355" algn="l" defTabSz="889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2943" algn="l" defTabSz="889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7532" algn="l" defTabSz="889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2119" algn="l" defTabSz="889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6705" algn="l" defTabSz="889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40" y="6324626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380">
              <a:defRPr/>
            </a:pPr>
            <a:r>
              <a:rPr lang="en-US" smtClean="0"/>
              <a:t>PwC Presentation in Custom Build Solution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380">
              <a:defRPr/>
            </a:pPr>
            <a:r>
              <a:rPr lang="en-US" smtClean="0"/>
              <a:t>March 2011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25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380">
              <a:defRPr/>
            </a:pPr>
            <a:r>
              <a:rPr lang="en-GB" smtClean="0"/>
              <a:t>Slide </a:t>
            </a:r>
            <a:fld id="{42645443-A0F8-4FB5-BD41-63EB25A79BB7}" type="slidenum">
              <a:rPr lang="en-GB" smtClean="0"/>
              <a:pPr defTabSz="913380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5009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90006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35006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80009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3753" indent="-59951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5767" indent="-26576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3078" indent="-26576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00384" indent="-26576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7703" indent="-26576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6999" marR="0" indent="-266999" algn="l" defTabSz="890006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4004" indent="-266999" algn="l" defTabSz="890006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01001" indent="-266999" algn="l" defTabSz="890006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6999" algn="l" defTabSz="890006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0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009" algn="l" defTabSz="890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006" algn="l" defTabSz="890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5006" algn="l" defTabSz="890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0009" algn="l" defTabSz="890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5013" algn="l" defTabSz="890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0012" algn="l" defTabSz="890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5013" algn="l" defTabSz="890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0014" algn="l" defTabSz="890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39" y="6324615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r>
              <a:rPr lang="en-US" dirty="0" smtClean="0"/>
              <a:t>PwC Presentation in Custom Build Solution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r>
              <a:rPr lang="en-US" dirty="0" smtClean="0"/>
              <a:t>March 2011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14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r>
              <a:rPr lang="en-GB" dirty="0"/>
              <a:t>Slide </a:t>
            </a:r>
            <a:fld id="{42645443-A0F8-4FB5-BD41-63EB25A79BB7}" type="slidenum">
              <a:rPr lang="en-GB"/>
              <a:pPr defTabSz="914400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5460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90916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36371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81829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4094" indent="-600130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6038" indent="-266038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3622" indent="-266038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01204" indent="-266038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8793" indent="-266038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7273" marR="0" indent="-267273" algn="l" defTabSz="890916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4549" indent="-267273" algn="l" defTabSz="890916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01822" indent="-267273" algn="l" defTabSz="890916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7273" algn="l" defTabSz="890916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460" algn="l" defTabSz="89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916" algn="l" defTabSz="89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371" algn="l" defTabSz="89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1829" algn="l" defTabSz="89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289" algn="l" defTabSz="89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741" algn="l" defTabSz="89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8200" algn="l" defTabSz="89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3657" algn="l" defTabSz="89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33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07797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0411" indent="-340411" algn="l" defTabSz="90779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4485" indent="-351447" algn="l" defTabSz="90779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0146" indent="-351447" algn="l" defTabSz="90779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3150" indent="-353027" algn="l" defTabSz="90779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74611" indent="-351447" algn="l" defTabSz="90779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496428" indent="-226960" algn="l" defTabSz="9077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0340" indent="-226960" algn="l" defTabSz="9077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4232" indent="-226960" algn="l" defTabSz="9077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8117" indent="-226960" algn="l" defTabSz="9077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905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797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683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601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487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3383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7272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1176" algn="l" defTabSz="907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40" y="6324680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8050">
              <a:defRPr/>
            </a:pPr>
            <a:r>
              <a:rPr lang="en-US" smtClean="0"/>
              <a:t>PwC Presentation in Custom Build Solution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2790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85560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28324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71094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2080" indent="-596518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4439" indent="-26443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0407" indent="-26443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96376" indent="-26443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2354" indent="-26443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5663" marR="0" indent="-265663" algn="l" defTabSz="885560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1332" indent="-265663" algn="l" defTabSz="885560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796991" indent="-265663" algn="l" defTabSz="885560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5663" algn="l" defTabSz="885560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85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790" algn="l" defTabSz="885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560" algn="l" defTabSz="885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8324" algn="l" defTabSz="885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094" algn="l" defTabSz="885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3869" algn="l" defTabSz="885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6641" algn="l" defTabSz="885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9414" algn="l" defTabSz="885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2185" algn="l" defTabSz="885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2872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85725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28570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71423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2142" indent="-59662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4489" indent="-26448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0506" indent="-26448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96524" indent="-26448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2552" indent="-26448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5713" marR="0" indent="-265713" algn="l" defTabSz="885725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1431" indent="-265713" algn="l" defTabSz="885725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797139" indent="-265713" algn="l" defTabSz="885725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5713" algn="l" defTabSz="885725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85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872" algn="l" defTabSz="885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725" algn="l" defTabSz="885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8570" algn="l" defTabSz="885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423" algn="l" defTabSz="885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4281" algn="l" defTabSz="885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7135" algn="l" defTabSz="885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9991" algn="l" defTabSz="885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2844" algn="l" defTabSz="885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40" y="6324675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8642">
              <a:defRPr/>
            </a:pPr>
            <a:r>
              <a:rPr lang="en-US" smtClean="0"/>
              <a:t>PwC Presentation in Custom Build Solution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8642">
              <a:defRPr/>
            </a:pPr>
            <a:r>
              <a:rPr lang="en-US" smtClean="0"/>
              <a:t>March 2011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74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8642">
              <a:defRPr/>
            </a:pPr>
            <a:r>
              <a:rPr lang="en-GB" smtClean="0"/>
              <a:t>Slide </a:t>
            </a:r>
            <a:fld id="{42645443-A0F8-4FB5-BD41-63EB25A79BB7}" type="slidenum">
              <a:rPr lang="en-GB" smtClean="0"/>
              <a:pPr defTabSz="908642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2996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85972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28941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71917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2235" indent="-596795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4562" indent="-26456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0653" indent="-26456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96746" indent="-26456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2849" indent="-26456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5787" marR="0" indent="-265787" algn="l" defTabSz="885972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1579" indent="-265787" algn="l" defTabSz="885972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797362" indent="-265787" algn="l" defTabSz="885972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5787" algn="l" defTabSz="885972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85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996" algn="l" defTabSz="885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972" algn="l" defTabSz="885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8941" algn="l" defTabSz="885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917" algn="l" defTabSz="885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4899" algn="l" defTabSz="885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7876" algn="l" defTabSz="885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0855" algn="l" defTabSz="885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3832" algn="l" defTabSz="885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40" y="6324671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9064">
              <a:defRPr/>
            </a:pPr>
            <a:r>
              <a:rPr lang="en-US" smtClean="0"/>
              <a:t>PwC Presentation in Custom Build Solution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9064">
              <a:defRPr/>
            </a:pPr>
            <a:r>
              <a:rPr lang="en-US" smtClean="0"/>
              <a:t>March 2011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70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9064">
              <a:defRPr/>
            </a:pPr>
            <a:r>
              <a:rPr lang="en-GB" smtClean="0"/>
              <a:t>Slide </a:t>
            </a:r>
            <a:fld id="{42645443-A0F8-4FB5-BD41-63EB25A79BB7}" type="slidenum">
              <a:rPr lang="en-GB" smtClean="0"/>
              <a:pPr defTabSz="909064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3160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86300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29434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72576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2358" indent="-59701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4660" indent="-264660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0851" indent="-264660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97043" indent="-264660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3245" indent="-264660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5886" marR="0" indent="-265886" algn="l" defTabSz="886300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1777" indent="-265886" algn="l" defTabSz="886300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797658" indent="-265886" algn="l" defTabSz="886300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5886" algn="l" defTabSz="886300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8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3160" algn="l" defTabSz="88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300" algn="l" defTabSz="88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9434" algn="l" defTabSz="88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576" algn="l" defTabSz="88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5723" algn="l" defTabSz="88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864" algn="l" defTabSz="88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2009" algn="l" defTabSz="88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5150" algn="l" defTabSz="88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40" y="6324666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9571">
              <a:defRPr/>
            </a:pPr>
            <a:r>
              <a:rPr lang="en-US" smtClean="0"/>
              <a:t>PwC Presentation in Custom Build Solution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9571">
              <a:defRPr/>
            </a:pPr>
            <a:r>
              <a:rPr lang="en-US" smtClean="0"/>
              <a:t>March 2011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65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9571">
              <a:defRPr/>
            </a:pPr>
            <a:r>
              <a:rPr lang="en-GB" smtClean="0"/>
              <a:t>Slide </a:t>
            </a:r>
            <a:fld id="{42645443-A0F8-4FB5-BD41-63EB25A79BB7}" type="slidenum">
              <a:rPr lang="en-GB" smtClean="0"/>
              <a:pPr defTabSz="909571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3365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86711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30052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73401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2513" indent="-597295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4782" indent="-26478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1099" indent="-26478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97413" indent="-26478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3740" indent="-26478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6010" marR="0" indent="-266010" algn="l" defTabSz="886711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2024" indent="-266010" algn="l" defTabSz="886711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798029" indent="-266010" algn="l" defTabSz="886711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6010" algn="l" defTabSz="886711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86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3365" algn="l" defTabSz="886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711" algn="l" defTabSz="886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052" algn="l" defTabSz="886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3401" algn="l" defTabSz="886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6753" algn="l" defTabSz="886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101" algn="l" defTabSz="886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3451" algn="l" defTabSz="886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6798" algn="l" defTabSz="886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40" y="6324660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0162">
              <a:defRPr/>
            </a:pPr>
            <a:r>
              <a:rPr lang="en-US" smtClean="0"/>
              <a:t>PwC Presentation in Custom Build Solution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0162">
              <a:defRPr/>
            </a:pPr>
            <a:r>
              <a:rPr lang="en-US" smtClean="0"/>
              <a:t>March 2011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59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0162">
              <a:defRPr/>
            </a:pPr>
            <a:r>
              <a:rPr lang="en-GB" smtClean="0"/>
              <a:t>Slide </a:t>
            </a:r>
            <a:fld id="{42645443-A0F8-4FB5-BD41-63EB25A79BB7}" type="slidenum">
              <a:rPr lang="en-GB" smtClean="0"/>
              <a:pPr defTabSz="910162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3611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87204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30793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74391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2699" indent="-597628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4929" indent="-26492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1396" indent="-26492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97858" indent="-26492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4334" indent="-264929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6158" marR="0" indent="-266158" algn="l" defTabSz="887204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2321" indent="-266158" algn="l" defTabSz="887204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798473" indent="-266158" algn="l" defTabSz="887204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6158" algn="l" defTabSz="887204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8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3611" algn="l" defTabSz="88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204" algn="l" defTabSz="88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793" algn="l" defTabSz="88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391" algn="l" defTabSz="88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7989" algn="l" defTabSz="88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1585" algn="l" defTabSz="88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5183" algn="l" defTabSz="88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8777" algn="l" defTabSz="88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240" y="6324653"/>
            <a:ext cx="5260975" cy="15081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0839">
              <a:defRPr/>
            </a:pPr>
            <a:r>
              <a:rPr lang="en-US" smtClean="0"/>
              <a:t>PwC Presentation in Custom Build Solution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0839">
              <a:defRPr/>
            </a:pPr>
            <a:r>
              <a:rPr lang="en-US" smtClean="0"/>
              <a:t>March 2011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52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0839">
              <a:defRPr/>
            </a:pPr>
            <a:r>
              <a:rPr lang="en-GB" smtClean="0"/>
              <a:t>Slide </a:t>
            </a:r>
            <a:fld id="{42645443-A0F8-4FB5-BD41-63EB25A79BB7}" type="slidenum">
              <a:rPr lang="en-GB" smtClean="0"/>
              <a:pPr defTabSz="910839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5pPr>
      <a:lvl6pPr marL="443899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6pPr>
      <a:lvl7pPr marL="887781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7pPr>
      <a:lvl8pPr marL="1331658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8pPr>
      <a:lvl9pPr marL="1775546" algn="l" rtl="0" fontAlgn="base">
        <a:spcBef>
          <a:spcPct val="0"/>
        </a:spcBef>
        <a:spcAft>
          <a:spcPct val="0"/>
        </a:spcAft>
        <a:defRPr sz="2300" b="1" i="1">
          <a:solidFill>
            <a:schemeClr val="tx1"/>
          </a:solidFill>
          <a:latin typeface="Georgia" pitchFamily="18" charset="0"/>
        </a:defRPr>
      </a:lvl9pPr>
    </p:titleStyle>
    <p:bodyStyle>
      <a:lvl1pPr marL="332916" indent="-598017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5102" indent="-26510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1742" indent="-26510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98377" indent="-26510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65027" indent="-265102" algn="l" rtl="0" eaLnBrk="0" fontAlgn="base" hangingPunct="0">
        <a:spcBef>
          <a:spcPct val="0"/>
        </a:spcBef>
        <a:spcAft>
          <a:spcPts val="878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6331" marR="0" indent="-266331" algn="l" defTabSz="887781" rtl="0" eaLnBrk="1" fontAlgn="auto" latinLnBrk="0" hangingPunct="1">
        <a:lnSpc>
          <a:spcPct val="100000"/>
        </a:lnSpc>
        <a:spcBef>
          <a:spcPts val="0"/>
        </a:spcBef>
        <a:spcAft>
          <a:spcPts val="878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2668" indent="-266331" algn="l" defTabSz="887781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798992" indent="-266331" algn="l" defTabSz="887781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6331" algn="l" defTabSz="887781" rtl="0" eaLnBrk="1" latinLnBrk="0" hangingPunct="1">
        <a:lnSpc>
          <a:spcPct val="100000"/>
        </a:lnSpc>
        <a:spcBef>
          <a:spcPts val="0"/>
        </a:spcBef>
        <a:spcAft>
          <a:spcPts val="878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87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3899" algn="l" defTabSz="887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781" algn="l" defTabSz="887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658" algn="l" defTabSz="887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5546" algn="l" defTabSz="887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9432" algn="l" defTabSz="887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3317" algn="l" defTabSz="887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7205" algn="l" defTabSz="887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1088" algn="l" defTabSz="887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tags" Target="../tags/tag10.xml"/><Relationship Id="rId7" Type="http://schemas.openxmlformats.org/officeDocument/2006/relationships/diagramData" Target="../diagrams/data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15.xml"/><Relationship Id="rId11" Type="http://schemas.microsoft.com/office/2007/relationships/diagramDrawing" Target="../diagrams/drawing5.xml"/><Relationship Id="rId5" Type="http://schemas.openxmlformats.org/officeDocument/2006/relationships/slideLayout" Target="../slideLayouts/slideLayout37.xml"/><Relationship Id="rId10" Type="http://schemas.openxmlformats.org/officeDocument/2006/relationships/diagramColors" Target="../diagrams/colors5.xml"/><Relationship Id="rId4" Type="http://schemas.openxmlformats.org/officeDocument/2006/relationships/tags" Target="../tags/tag11.xml"/><Relationship Id="rId9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7444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Chhattisgarh Digital Secretariat Project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by </a:t>
            </a:r>
            <a:br>
              <a:rPr lang="en-US" sz="3100" dirty="0"/>
            </a:br>
            <a:r>
              <a:rPr lang="en-US" sz="3100" dirty="0" err="1" smtClean="0"/>
              <a:t>A.M.Parial</a:t>
            </a:r>
            <a:r>
              <a:rPr lang="en-US" sz="3100" dirty="0" smtClean="0"/>
              <a:t>,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Vice Chairman, </a:t>
            </a:r>
            <a:r>
              <a:rPr lang="en-US" sz="3100" dirty="0" err="1" smtClean="0"/>
              <a:t>CH</a:t>
            </a:r>
            <a:r>
              <a:rPr lang="en-US" dirty="0" err="1" smtClean="0">
                <a:latin typeface="Monotype Corsiva" panose="03010101010201010101" pitchFamily="66" charset="0"/>
              </a:rPr>
              <a:t>i</a:t>
            </a:r>
            <a:r>
              <a:rPr lang="en-US" sz="3100" dirty="0" err="1" smtClean="0"/>
              <a:t>PS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29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September 2014</a:t>
            </a:r>
            <a:r>
              <a:rPr lang="en-IN" sz="3100" u="sng" dirty="0"/>
              <a:t/>
            </a:r>
            <a:br>
              <a:rPr lang="en-IN" sz="3100" u="sng" dirty="0"/>
            </a:br>
            <a:endParaRPr lang="en-IN" sz="3100" dirty="0"/>
          </a:p>
        </p:txBody>
      </p:sp>
      <p:pic>
        <p:nvPicPr>
          <p:cNvPr id="3" name="Picture 2" descr="gt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48" y="-99392"/>
            <a:ext cx="1667847" cy="17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15"/>
            <a:ext cx="8077200" cy="38099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Today’s Secretariat: Key process areas and issues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212202504"/>
              </p:ext>
            </p:extLst>
          </p:nvPr>
        </p:nvGraphicFramePr>
        <p:xfrm>
          <a:off x="101352" y="1190624"/>
          <a:ext cx="8935144" cy="555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Solution Requirements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95536" y="1340768"/>
            <a:ext cx="8504624" cy="4419600"/>
          </a:xfrm>
        </p:spPr>
        <p:txBody>
          <a:bodyPr/>
          <a:lstStyle/>
          <a:p>
            <a:pPr marL="715963" indent="-630238">
              <a:spcBef>
                <a:spcPts val="900"/>
              </a:spcBef>
              <a:spcAft>
                <a:spcPts val="900"/>
              </a:spcAft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IN" sz="2400" dirty="0" smtClean="0"/>
              <a:t>Create an End to end Secretariat Management System for all its activities</a:t>
            </a:r>
          </a:p>
          <a:p>
            <a:pPr marL="715963" indent="-630238">
              <a:spcBef>
                <a:spcPts val="900"/>
              </a:spcBef>
              <a:spcAft>
                <a:spcPts val="900"/>
              </a:spcAft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IN" sz="2400" dirty="0" smtClean="0"/>
              <a:t>Ensure efficient &amp; transparent administration </a:t>
            </a:r>
          </a:p>
          <a:p>
            <a:pPr marL="715963" indent="-630238">
              <a:spcBef>
                <a:spcPts val="900"/>
              </a:spcBef>
              <a:spcAft>
                <a:spcPts val="900"/>
              </a:spcAft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IN" sz="2400" dirty="0" smtClean="0"/>
              <a:t>Enhance Productivity</a:t>
            </a:r>
          </a:p>
          <a:p>
            <a:pPr marL="715963" indent="-630238">
              <a:spcBef>
                <a:spcPts val="900"/>
              </a:spcBef>
              <a:spcAft>
                <a:spcPts val="900"/>
              </a:spcAft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IN" sz="2400" dirty="0" smtClean="0"/>
              <a:t>Enable Prioritization of work</a:t>
            </a:r>
          </a:p>
          <a:p>
            <a:pPr marL="715963" indent="-630238">
              <a:spcBef>
                <a:spcPts val="900"/>
              </a:spcBef>
              <a:spcAft>
                <a:spcPts val="900"/>
              </a:spcAft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IN" sz="2400" dirty="0" smtClean="0"/>
              <a:t>Use IT as an enabler to help in daily work</a:t>
            </a:r>
          </a:p>
          <a:p>
            <a:pPr marL="715963" indent="-630238">
              <a:spcBef>
                <a:spcPts val="900"/>
              </a:spcBef>
              <a:spcAft>
                <a:spcPts val="900"/>
              </a:spcAft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IN" sz="2400" dirty="0" smtClean="0"/>
              <a:t>Design an efficient workplace</a:t>
            </a:r>
          </a:p>
          <a:p>
            <a:pPr marL="715963" indent="-630238">
              <a:spcBef>
                <a:spcPts val="900"/>
              </a:spcBef>
              <a:spcAft>
                <a:spcPts val="900"/>
              </a:spcAft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IN" sz="2400" dirty="0" smtClean="0"/>
              <a:t>Enable Policy Based Processing</a:t>
            </a:r>
          </a:p>
          <a:p>
            <a:pPr marL="715963" indent="-630238">
              <a:spcBef>
                <a:spcPts val="900"/>
              </a:spcBef>
              <a:spcAft>
                <a:spcPts val="900"/>
              </a:spcAft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IN" sz="2400" dirty="0" smtClean="0"/>
              <a:t>Provide a mechanism for information and experience sharing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106CB15-1A3B-40A4-92F5-EBEDD0C639C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3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Solution Framework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04800" y="1484784"/>
            <a:ext cx="8534400" cy="4419600"/>
          </a:xfrm>
        </p:spPr>
        <p:txBody>
          <a:bodyPr/>
          <a:lstStyle/>
          <a:p>
            <a:pPr lvl="1"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b="1" dirty="0"/>
              <a:t>Automating routine tasks</a:t>
            </a:r>
            <a:r>
              <a:rPr lang="en-US" sz="2400" dirty="0"/>
              <a:t> – file processing/note sheets (workflow), numbering, maintaining personal register</a:t>
            </a:r>
          </a:p>
          <a:p>
            <a:pPr lvl="1"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b="1" dirty="0" smtClean="0"/>
              <a:t>Help </a:t>
            </a:r>
            <a:r>
              <a:rPr lang="en-US" sz="2400" b="1" dirty="0"/>
              <a:t>in decision making</a:t>
            </a:r>
            <a:r>
              <a:rPr lang="en-US" sz="2400" dirty="0"/>
              <a:t> - checklists, access to precedents in old files, acts, rules, statutes</a:t>
            </a:r>
          </a:p>
          <a:p>
            <a:pPr lvl="1"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b="1" dirty="0" smtClean="0"/>
              <a:t>Prioritizing </a:t>
            </a:r>
            <a:r>
              <a:rPr lang="en-US" sz="2400" b="1" dirty="0"/>
              <a:t>work</a:t>
            </a:r>
            <a:r>
              <a:rPr lang="en-US" sz="2400" dirty="0"/>
              <a:t> - reminders, automated prioritization of pending work</a:t>
            </a:r>
          </a:p>
          <a:p>
            <a:pPr lvl="1"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b="1" dirty="0"/>
              <a:t>Building a knowledge base</a:t>
            </a:r>
            <a:r>
              <a:rPr lang="en-US" sz="2400" dirty="0"/>
              <a:t> – circulars, acts, notifications, precedents, documents, circulars               </a:t>
            </a:r>
          </a:p>
          <a:p>
            <a:pPr lvl="1"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b="1" dirty="0"/>
              <a:t>Providing interdepartmental interface</a:t>
            </a:r>
          </a:p>
          <a:p>
            <a:pPr lvl="1"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b="1" dirty="0"/>
              <a:t>Creation, Movement, Tracking and Storage of Files</a:t>
            </a:r>
            <a:r>
              <a:rPr lang="en-US" sz="2400" dirty="0"/>
              <a:t> in the department</a:t>
            </a:r>
          </a:p>
          <a:p>
            <a:pPr lvl="1">
              <a:buClr>
                <a:schemeClr val="accent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Quick retrieval and preservation of old </a:t>
            </a:r>
            <a:r>
              <a:rPr lang="en-US" sz="2400" dirty="0" smtClean="0"/>
              <a:t>records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D0A3021-BB7A-486D-8432-80379B431A4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0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15"/>
            <a:ext cx="8077200" cy="38099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Digitization Lifecycle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F407DB2-BDE3-4DFF-A6E4-E020D16A9DF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04950" y="1047754"/>
          <a:ext cx="8523031" cy="531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2500" t="8002" r="3112" b="5980"/>
          <a:stretch>
            <a:fillRect/>
          </a:stretch>
        </p:blipFill>
        <p:spPr bwMode="auto">
          <a:xfrm>
            <a:off x="487680" y="1428758"/>
            <a:ext cx="8168640" cy="5000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15"/>
            <a:ext cx="8077200" cy="38099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Simple View, Easy to Adopt 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F407DB2-BDE3-4DFF-A6E4-E020D16A9DF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5" y="1143008"/>
            <a:ext cx="903466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16190" y="6477059"/>
            <a:ext cx="1527810" cy="151805"/>
          </a:xfr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106CB15-1A3B-40A4-92F5-EBEDD0C639C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62048"/>
              </p:ext>
            </p:extLst>
          </p:nvPr>
        </p:nvGraphicFramePr>
        <p:xfrm>
          <a:off x="121979" y="500063"/>
          <a:ext cx="8900161" cy="618585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31522"/>
                <a:gridCol w="3718560"/>
                <a:gridCol w="4450079"/>
              </a:tblGrid>
              <a:tr h="477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IN" sz="30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 smtClean="0">
                          <a:effectLst/>
                        </a:rPr>
                        <a:t>Then</a:t>
                      </a:r>
                      <a:endParaRPr lang="en-IN" sz="30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 smtClean="0">
                          <a:effectLst/>
                        </a:rPr>
                        <a:t>Now</a:t>
                      </a:r>
                      <a:endParaRPr lang="en-IN" sz="30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/>
                </a:tc>
              </a:tr>
              <a:tr h="216660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lang="en-US" sz="2600" dirty="0" smtClean="0">
                          <a:effectLst/>
                        </a:rPr>
                        <a:t>Search  File</a:t>
                      </a:r>
                      <a:endParaRPr lang="en-IN" sz="26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 vert="vert270" anchor="ctr"/>
                </a:tc>
                <a:tc>
                  <a:txBody>
                    <a:bodyPr/>
                    <a:lstStyle/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Ask the responsible staff to provide the file 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The staff searches for the file </a:t>
                      </a:r>
                      <a:endParaRPr lang="en-US" sz="1800" kern="1000" dirty="0" smtClean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The </a:t>
                      </a:r>
                      <a:r>
                        <a:rPr lang="en-US" sz="1800" kern="1000" dirty="0">
                          <a:effectLst/>
                        </a:rPr>
                        <a:t>staff processes the file and send to the table </a:t>
                      </a:r>
                      <a:endParaRPr lang="en-IN" sz="18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  <a:tc>
                  <a:txBody>
                    <a:bodyPr/>
                    <a:lstStyle/>
                    <a:p>
                      <a:pPr marL="342900" marR="0" lvl="0" indent="-342900" algn="l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Search it on the system, know about the whereabouts -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dependency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Online Searching and Forwarding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Files uploaded</a:t>
                      </a:r>
                      <a:r>
                        <a:rPr lang="en-US" sz="1800" kern="1000" baseline="0" dirty="0" smtClean="0">
                          <a:effectLst/>
                        </a:rPr>
                        <a:t> - </a:t>
                      </a:r>
                      <a:r>
                        <a:rPr lang="en-US" sz="1800" kern="1000" dirty="0" smtClean="0">
                          <a:effectLst/>
                        </a:rPr>
                        <a:t>system filter</a:t>
                      </a:r>
                      <a:r>
                        <a:rPr lang="en-US" sz="1800" kern="1000" baseline="0" dirty="0" smtClean="0">
                          <a:effectLst/>
                        </a:rPr>
                        <a:t> </a:t>
                      </a:r>
                      <a:r>
                        <a:rPr lang="en-US" sz="1800" kern="1000" dirty="0" smtClean="0">
                          <a:effectLst/>
                        </a:rPr>
                        <a:t>by parameters </a:t>
                      </a:r>
                      <a:r>
                        <a:rPr lang="en-US" sz="1800" kern="1000" dirty="0">
                          <a:effectLst/>
                        </a:rPr>
                        <a:t>like year, subject</a:t>
                      </a:r>
                      <a:r>
                        <a:rPr lang="en-US" sz="1800" kern="1000" dirty="0" smtClean="0">
                          <a:effectLst/>
                        </a:rPr>
                        <a:t>, etc.</a:t>
                      </a:r>
                      <a:endParaRPr lang="en-IN" sz="18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</a:tr>
              <a:tr h="35255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None/>
                      </a:pPr>
                      <a:r>
                        <a:rPr lang="en-US" sz="2600" dirty="0" smtClean="0">
                          <a:effectLst/>
                        </a:rPr>
                        <a:t>Preparing  File</a:t>
                      </a:r>
                      <a:endParaRPr lang="en-IN" sz="26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 vert="vert270" anchor="ctr"/>
                </a:tc>
                <a:tc>
                  <a:txBody>
                    <a:bodyPr/>
                    <a:lstStyle/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Go </a:t>
                      </a:r>
                      <a:r>
                        <a:rPr lang="en-US" sz="1800" kern="1000" dirty="0">
                          <a:effectLst/>
                        </a:rPr>
                        <a:t>through the File contents </a:t>
                      </a:r>
                      <a:r>
                        <a:rPr lang="en-US" sz="1800" kern="1000" dirty="0" smtClean="0">
                          <a:effectLst/>
                        </a:rPr>
                        <a:t>and </a:t>
                      </a:r>
                      <a:r>
                        <a:rPr lang="en-US" sz="1800" kern="1000" dirty="0">
                          <a:effectLst/>
                        </a:rPr>
                        <a:t>correspondences 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Put </a:t>
                      </a:r>
                      <a:r>
                        <a:rPr lang="en-US" sz="1800" kern="1000" dirty="0" smtClean="0">
                          <a:effectLst/>
                        </a:rPr>
                        <a:t>Note-sheet </a:t>
                      </a:r>
                      <a:r>
                        <a:rPr lang="en-US" sz="1800" kern="1000" dirty="0">
                          <a:effectLst/>
                        </a:rPr>
                        <a:t>comments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Attach the necessary documents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Forward the file</a:t>
                      </a:r>
                      <a:endParaRPr lang="en-IN" sz="18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  <a:tc>
                  <a:txBody>
                    <a:bodyPr/>
                    <a:lstStyle/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Refer </a:t>
                      </a:r>
                      <a:r>
                        <a:rPr lang="en-US" sz="1800" kern="1000" dirty="0">
                          <a:effectLst/>
                        </a:rPr>
                        <a:t>to </a:t>
                      </a:r>
                      <a:r>
                        <a:rPr lang="en-US" sz="1800" kern="1000" dirty="0" smtClean="0">
                          <a:effectLst/>
                        </a:rPr>
                        <a:t>other relevant </a:t>
                      </a:r>
                      <a:r>
                        <a:rPr lang="en-US" sz="1800" kern="1000" dirty="0">
                          <a:effectLst/>
                        </a:rPr>
                        <a:t>documents in </a:t>
                      </a:r>
                      <a:r>
                        <a:rPr lang="en-US" sz="1800" kern="1000" dirty="0" smtClean="0">
                          <a:effectLst/>
                        </a:rPr>
                        <a:t>File / correspondences 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Can attach document </a:t>
                      </a:r>
                      <a:r>
                        <a:rPr lang="en-US" sz="1800" kern="1000" dirty="0">
                          <a:effectLst/>
                        </a:rPr>
                        <a:t>(pdf/</a:t>
                      </a:r>
                      <a:r>
                        <a:rPr lang="en-US" sz="1800" kern="1000" dirty="0" err="1">
                          <a:effectLst/>
                        </a:rPr>
                        <a:t>docx</a:t>
                      </a:r>
                      <a:r>
                        <a:rPr lang="en-US" sz="1800" kern="1000" dirty="0">
                          <a:effectLst/>
                        </a:rPr>
                        <a:t>/</a:t>
                      </a:r>
                      <a:r>
                        <a:rPr lang="en-US" sz="1800" kern="1000" dirty="0" err="1">
                          <a:effectLst/>
                        </a:rPr>
                        <a:t>ppt</a:t>
                      </a:r>
                      <a:r>
                        <a:rPr lang="en-US" sz="1800" kern="1000" dirty="0">
                          <a:effectLst/>
                        </a:rPr>
                        <a:t>/excel) </a:t>
                      </a:r>
                      <a:r>
                        <a:rPr lang="en-US" sz="1800" kern="1000" dirty="0" smtClean="0">
                          <a:effectLst/>
                        </a:rPr>
                        <a:t>from </a:t>
                      </a:r>
                      <a:r>
                        <a:rPr lang="en-US" sz="1800" kern="1000" dirty="0">
                          <a:effectLst/>
                        </a:rPr>
                        <a:t>any existing DAK or files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Can </a:t>
                      </a:r>
                      <a:r>
                        <a:rPr lang="en-US" sz="1800" kern="1000" dirty="0" smtClean="0">
                          <a:effectLst/>
                        </a:rPr>
                        <a:t>Flags </a:t>
                      </a:r>
                      <a:r>
                        <a:rPr lang="en-US" sz="1800" kern="1000" dirty="0">
                          <a:effectLst/>
                        </a:rPr>
                        <a:t>(even with specified Page number) before forwarding the file 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No paper </a:t>
                      </a:r>
                      <a:r>
                        <a:rPr lang="en-US" sz="1800" kern="1000" dirty="0" smtClean="0">
                          <a:effectLst/>
                        </a:rPr>
                        <a:t>wasted - entirely </a:t>
                      </a:r>
                      <a:r>
                        <a:rPr lang="en-US" sz="1800" kern="1000" dirty="0">
                          <a:effectLst/>
                        </a:rPr>
                        <a:t>automated (Multilingual facility provided for writing </a:t>
                      </a:r>
                      <a:r>
                        <a:rPr lang="en-US" sz="1800" kern="1000" dirty="0" err="1">
                          <a:effectLst/>
                        </a:rPr>
                        <a:t>Notesheet</a:t>
                      </a:r>
                      <a:r>
                        <a:rPr lang="en-US" sz="1800" kern="1000" dirty="0">
                          <a:effectLst/>
                        </a:rPr>
                        <a:t>)</a:t>
                      </a:r>
                      <a:endParaRPr lang="en-IN" sz="18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06880" y="0"/>
            <a:ext cx="5547360" cy="5715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32876" algn="ctr" defTabSz="776915" fontAlgn="base">
              <a:spcBef>
                <a:spcPct val="0"/>
              </a:spcBef>
              <a:spcAft>
                <a:spcPts val="768"/>
              </a:spcAft>
            </a:pPr>
            <a:r>
              <a:rPr lang="en-IN" sz="3100" dirty="0">
                <a:solidFill>
                  <a:prstClr val="black"/>
                </a:solidFill>
                <a:latin typeface="Georgia" pitchFamily="18" charset="0"/>
              </a:rPr>
              <a:t>The transformation……</a:t>
            </a:r>
            <a:endParaRPr lang="en-IN" sz="17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16190" y="6477052"/>
            <a:ext cx="1527810" cy="151805"/>
          </a:xfr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106CB15-1A3B-40A4-92F5-EBEDD0C639C8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58456"/>
              </p:ext>
            </p:extLst>
          </p:nvPr>
        </p:nvGraphicFramePr>
        <p:xfrm>
          <a:off x="86424" y="482738"/>
          <a:ext cx="9022080" cy="63306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46655"/>
                <a:gridCol w="3795496"/>
                <a:gridCol w="4479929"/>
              </a:tblGrid>
              <a:tr h="49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en-IN" sz="26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3000" dirty="0" smtClean="0">
                          <a:effectLst/>
                        </a:rPr>
                        <a:t>Then</a:t>
                      </a:r>
                      <a:endParaRPr lang="en-IN" sz="30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3000" dirty="0" smtClean="0">
                          <a:effectLst/>
                        </a:rPr>
                        <a:t>Now</a:t>
                      </a:r>
                      <a:endParaRPr lang="en-IN" sz="30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/>
                </a:tc>
              </a:tr>
              <a:tr h="303876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None/>
                      </a:pPr>
                      <a:r>
                        <a:rPr lang="en-US" sz="2600" dirty="0" smtClean="0">
                          <a:effectLst/>
                        </a:rPr>
                        <a:t>Forward File / DAK </a:t>
                      </a:r>
                      <a:endParaRPr lang="en-IN" sz="26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 vert="vert270" anchor="ctr"/>
                </a:tc>
                <a:tc>
                  <a:txBody>
                    <a:bodyPr/>
                    <a:lstStyle/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Files </a:t>
                      </a:r>
                      <a:r>
                        <a:rPr lang="en-US" sz="1800" kern="1000" dirty="0">
                          <a:effectLst/>
                        </a:rPr>
                        <a:t>and DAKs are forwarded manually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Requires considerable </a:t>
                      </a:r>
                      <a:r>
                        <a:rPr lang="en-US" sz="1800" kern="1000" dirty="0">
                          <a:effectLst/>
                        </a:rPr>
                        <a:t>amount of time </a:t>
                      </a:r>
                      <a:r>
                        <a:rPr lang="en-US" sz="1800" kern="1000" dirty="0" smtClean="0">
                          <a:effectLst/>
                        </a:rPr>
                        <a:t>for transaction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Inter </a:t>
                      </a:r>
                      <a:r>
                        <a:rPr lang="en-US" sz="1800" kern="1000" dirty="0">
                          <a:effectLst/>
                        </a:rPr>
                        <a:t>departmental file </a:t>
                      </a:r>
                      <a:r>
                        <a:rPr lang="en-US" sz="1800" kern="1000" dirty="0" smtClean="0">
                          <a:effectLst/>
                        </a:rPr>
                        <a:t>transfer</a:t>
                      </a:r>
                      <a:r>
                        <a:rPr lang="en-US" sz="1800" kern="1000" baseline="0" dirty="0" smtClean="0">
                          <a:effectLst/>
                        </a:rPr>
                        <a:t> </a:t>
                      </a:r>
                      <a:r>
                        <a:rPr lang="en-US" sz="1800" kern="1000" dirty="0" smtClean="0">
                          <a:effectLst/>
                        </a:rPr>
                        <a:t>at different </a:t>
                      </a:r>
                      <a:r>
                        <a:rPr lang="en-US" sz="1800" kern="1000" dirty="0">
                          <a:effectLst/>
                        </a:rPr>
                        <a:t>location, this transaction time is even longer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 smtClean="0">
                          <a:effectLst/>
                        </a:rPr>
                        <a:t>Takes time, effort &amp; resources</a:t>
                      </a:r>
                      <a:endParaRPr lang="en-IN" sz="18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  <a:tc>
                  <a:txBody>
                    <a:bodyPr/>
                    <a:lstStyle/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Mail like feature where a file or DAK can be send by selecting the recipient’s name or designation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On clicking ‘Send’ button, the file or DAK is forwarded to the next user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accent6"/>
                        </a:buClr>
                        <a:buSzPct val="1500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000" dirty="0">
                          <a:effectLst/>
                        </a:rPr>
                        <a:t>Thus it saves time, paper, man effort and money </a:t>
                      </a:r>
                      <a:endParaRPr lang="en-IN" sz="18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</a:tr>
              <a:tr h="2798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2600" dirty="0">
                          <a:effectLst/>
                        </a:rPr>
                        <a:t>Creating a File</a:t>
                      </a:r>
                      <a:endParaRPr lang="en-IN" sz="26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 vert="vert270" anchor="ctr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1800" kern="1000" dirty="0" smtClean="0">
                          <a:effectLst/>
                        </a:rPr>
                        <a:t>All </a:t>
                      </a:r>
                      <a:r>
                        <a:rPr lang="en-US" sz="1800" kern="1000" dirty="0">
                          <a:effectLst/>
                        </a:rPr>
                        <a:t>manual </a:t>
                      </a:r>
                      <a:r>
                        <a:rPr lang="en-US" sz="1800" kern="1000" dirty="0" smtClean="0">
                          <a:effectLst/>
                        </a:rPr>
                        <a:t>with fresh note-sheets </a:t>
                      </a:r>
                      <a:r>
                        <a:rPr lang="en-US" sz="1800" kern="1000" dirty="0">
                          <a:effectLst/>
                        </a:rPr>
                        <a:t>and necessary correspondences 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1800" kern="1000" dirty="0" smtClean="0">
                          <a:effectLst/>
                        </a:rPr>
                        <a:t>Manual File number</a:t>
                      </a:r>
                      <a:r>
                        <a:rPr lang="en-US" sz="1800" kern="1000" baseline="0" dirty="0" smtClean="0">
                          <a:effectLst/>
                        </a:rPr>
                        <a:t> </a:t>
                      </a:r>
                      <a:r>
                        <a:rPr lang="en-US" sz="1800" kern="1000" dirty="0" smtClean="0">
                          <a:effectLst/>
                        </a:rPr>
                        <a:t>allocation </a:t>
                      </a:r>
                      <a:r>
                        <a:rPr lang="en-US" sz="1800" kern="1000" dirty="0">
                          <a:effectLst/>
                        </a:rPr>
                        <a:t>as per the File </a:t>
                      </a:r>
                      <a:r>
                        <a:rPr lang="en-US" sz="1800" kern="1000" dirty="0" smtClean="0">
                          <a:effectLst/>
                        </a:rPr>
                        <a:t>Register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1800" kern="1000" dirty="0">
                          <a:effectLst/>
                        </a:rPr>
                        <a:t>Need to put the subject of the file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1800" kern="1000" dirty="0" err="1" smtClean="0">
                          <a:effectLst/>
                        </a:rPr>
                        <a:t>Puting</a:t>
                      </a:r>
                      <a:r>
                        <a:rPr lang="en-US" sz="1800" kern="1000" dirty="0" smtClean="0">
                          <a:effectLst/>
                        </a:rPr>
                        <a:t> </a:t>
                      </a:r>
                      <a:r>
                        <a:rPr lang="en-US" sz="1800" kern="1000" dirty="0" err="1" smtClean="0">
                          <a:effectLst/>
                        </a:rPr>
                        <a:t>notesheet</a:t>
                      </a:r>
                      <a:r>
                        <a:rPr lang="en-US" sz="1800" kern="1000" dirty="0" smtClean="0">
                          <a:effectLst/>
                        </a:rPr>
                        <a:t> </a:t>
                      </a:r>
                      <a:r>
                        <a:rPr lang="en-US" sz="1800" kern="1000" dirty="0">
                          <a:effectLst/>
                        </a:rPr>
                        <a:t>comment </a:t>
                      </a:r>
                      <a:r>
                        <a:rPr lang="en-US" sz="1800" kern="1000" dirty="0" smtClean="0">
                          <a:effectLst/>
                        </a:rPr>
                        <a:t>manually and </a:t>
                      </a:r>
                      <a:r>
                        <a:rPr lang="en-US" sz="1800" kern="1000" dirty="0">
                          <a:effectLst/>
                        </a:rPr>
                        <a:t>forward the file</a:t>
                      </a:r>
                      <a:endParaRPr lang="en-IN" sz="18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1800" kern="1000" dirty="0">
                          <a:effectLst/>
                        </a:rPr>
                        <a:t>The File creation facility </a:t>
                      </a:r>
                      <a:r>
                        <a:rPr lang="en-US" sz="1800" kern="1000" dirty="0" smtClean="0">
                          <a:effectLst/>
                        </a:rPr>
                        <a:t>through system including R-File</a:t>
                      </a:r>
                      <a:r>
                        <a:rPr lang="en-US" sz="1800" kern="1000" dirty="0">
                          <a:effectLst/>
                        </a:rPr>
                        <a:t>, Part File, Shadow </a:t>
                      </a:r>
                      <a:r>
                        <a:rPr lang="en-US" sz="1800" kern="1000" dirty="0" smtClean="0">
                          <a:effectLst/>
                        </a:rPr>
                        <a:t>File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1800" kern="1000" dirty="0" smtClean="0">
                          <a:effectLst/>
                        </a:rPr>
                        <a:t>Generated </a:t>
                      </a:r>
                      <a:r>
                        <a:rPr lang="en-US" sz="1800" kern="1000" dirty="0">
                          <a:effectLst/>
                        </a:rPr>
                        <a:t>automatically based on the rules </a:t>
                      </a:r>
                      <a:r>
                        <a:rPr lang="en-US" sz="1800" kern="1000" dirty="0" smtClean="0">
                          <a:effectLst/>
                        </a:rPr>
                        <a:t>set </a:t>
                      </a:r>
                      <a:r>
                        <a:rPr lang="en-US" sz="1800" kern="1000" dirty="0">
                          <a:effectLst/>
                        </a:rPr>
                        <a:t>by General Administration Department</a:t>
                      </a:r>
                      <a:endParaRPr lang="en-IN" sz="18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1800" kern="1000" dirty="0">
                          <a:effectLst/>
                        </a:rPr>
                        <a:t>No page </a:t>
                      </a:r>
                      <a:r>
                        <a:rPr lang="en-US" sz="1800" kern="1000" dirty="0" smtClean="0">
                          <a:effectLst/>
                        </a:rPr>
                        <a:t>wasted</a:t>
                      </a:r>
                      <a:endParaRPr lang="en-IN" sz="18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0560" y="4"/>
            <a:ext cx="5059680" cy="35718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33028" algn="ctr" defTabSz="777493" fontAlgn="base">
              <a:spcBef>
                <a:spcPct val="0"/>
              </a:spcBef>
              <a:spcAft>
                <a:spcPts val="768"/>
              </a:spcAft>
            </a:pPr>
            <a:r>
              <a:rPr lang="en-IN" sz="2400" dirty="0">
                <a:solidFill>
                  <a:prstClr val="black"/>
                </a:solidFill>
                <a:latin typeface="Georgia" pitchFamily="18" charset="0"/>
              </a:rPr>
              <a:t>The transformation……</a:t>
            </a:r>
          </a:p>
        </p:txBody>
      </p:sp>
    </p:spTree>
    <p:extLst>
      <p:ext uri="{BB962C8B-B14F-4D97-AF65-F5344CB8AC3E}">
        <p14:creationId xmlns:p14="http://schemas.microsoft.com/office/powerpoint/2010/main" val="40311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16190" y="6477044"/>
            <a:ext cx="1527810" cy="151805"/>
          </a:xfr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106CB15-1A3B-40A4-92F5-EBEDD0C639C8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8300"/>
              </p:ext>
            </p:extLst>
          </p:nvPr>
        </p:nvGraphicFramePr>
        <p:xfrm>
          <a:off x="182880" y="482738"/>
          <a:ext cx="8839200" cy="62934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31520"/>
                <a:gridCol w="3474720"/>
                <a:gridCol w="4632960"/>
              </a:tblGrid>
              <a:tr h="382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effectLst/>
                        </a:rPr>
                        <a:t>Then</a:t>
                      </a:r>
                      <a:endParaRPr lang="en-IN" sz="23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effectLst/>
                        </a:rPr>
                        <a:t>Now</a:t>
                      </a:r>
                      <a:endParaRPr lang="en-IN" sz="23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/>
                </a:tc>
              </a:tr>
              <a:tr h="2688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Meeting</a:t>
                      </a:r>
                      <a:endParaRPr lang="en-IN" sz="20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 vert="vert270" anchor="ctr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>
                          <a:effectLst/>
                        </a:rPr>
                        <a:t>The meeting request </a:t>
                      </a:r>
                      <a:r>
                        <a:rPr lang="en-US" sz="1700" kern="1000" dirty="0" smtClean="0">
                          <a:effectLst/>
                        </a:rPr>
                        <a:t>are sent </a:t>
                      </a:r>
                      <a:r>
                        <a:rPr lang="en-US" sz="1700" kern="1000" dirty="0">
                          <a:effectLst/>
                        </a:rPr>
                        <a:t>to the participants </a:t>
                      </a:r>
                      <a:r>
                        <a:rPr lang="en-US" sz="1700" kern="1000" dirty="0" smtClean="0">
                          <a:effectLst/>
                        </a:rPr>
                        <a:t>via </a:t>
                      </a:r>
                      <a:r>
                        <a:rPr lang="en-US" sz="1700" kern="1000" dirty="0">
                          <a:effectLst/>
                        </a:rPr>
                        <a:t>official </a:t>
                      </a:r>
                      <a:r>
                        <a:rPr lang="en-US" sz="1700" kern="1000" dirty="0" smtClean="0">
                          <a:effectLst/>
                        </a:rPr>
                        <a:t>letters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>
                          <a:effectLst/>
                        </a:rPr>
                        <a:t>Hard to maintain the meeting dates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>
                          <a:effectLst/>
                        </a:rPr>
                        <a:t>Possibility of clashes of meetings at the same time </a:t>
                      </a:r>
                      <a:endParaRPr lang="en-IN" sz="17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System create meeting </a:t>
                      </a:r>
                      <a:r>
                        <a:rPr lang="en-US" sz="1700" kern="1000" dirty="0">
                          <a:effectLst/>
                        </a:rPr>
                        <a:t>request </a:t>
                      </a:r>
                      <a:r>
                        <a:rPr lang="en-US" sz="1700" kern="1000" dirty="0" smtClean="0">
                          <a:effectLst/>
                        </a:rPr>
                        <a:t>&amp;</a:t>
                      </a:r>
                      <a:r>
                        <a:rPr lang="en-US" sz="1700" kern="1000" baseline="0" dirty="0" smtClean="0">
                          <a:effectLst/>
                        </a:rPr>
                        <a:t> </a:t>
                      </a:r>
                      <a:r>
                        <a:rPr lang="en-US" sz="1700" kern="1000" dirty="0" smtClean="0">
                          <a:effectLst/>
                        </a:rPr>
                        <a:t>send </a:t>
                      </a:r>
                      <a:r>
                        <a:rPr lang="en-US" sz="1700" kern="1000" dirty="0">
                          <a:effectLst/>
                        </a:rPr>
                        <a:t>to all the </a:t>
                      </a:r>
                      <a:r>
                        <a:rPr lang="en-US" sz="1700" kern="1000" dirty="0" smtClean="0">
                          <a:effectLst/>
                        </a:rPr>
                        <a:t>participants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Auto request </a:t>
                      </a:r>
                      <a:r>
                        <a:rPr lang="en-US" sz="1700" kern="1000" dirty="0">
                          <a:effectLst/>
                        </a:rPr>
                        <a:t>to multiple </a:t>
                      </a:r>
                      <a:r>
                        <a:rPr lang="en-US" sz="1700" kern="1000" dirty="0" smtClean="0">
                          <a:effectLst/>
                        </a:rPr>
                        <a:t>participants electronically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Monitor the status</a:t>
                      </a:r>
                      <a:r>
                        <a:rPr lang="en-US" sz="1700" kern="1000" baseline="0" dirty="0" smtClean="0">
                          <a:effectLst/>
                        </a:rPr>
                        <a:t> </a:t>
                      </a:r>
                      <a:r>
                        <a:rPr lang="en-US" sz="1700" kern="1000" dirty="0" smtClean="0">
                          <a:effectLst/>
                        </a:rPr>
                        <a:t>Accepted</a:t>
                      </a:r>
                      <a:r>
                        <a:rPr lang="en-US" sz="1700" kern="1000" dirty="0">
                          <a:effectLst/>
                        </a:rPr>
                        <a:t>/ Rejected/ </a:t>
                      </a:r>
                      <a:r>
                        <a:rPr lang="en-US" sz="1700" kern="1000" dirty="0" smtClean="0">
                          <a:effectLst/>
                        </a:rPr>
                        <a:t>Pending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Alerts </a:t>
                      </a: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Set auto schedules for user</a:t>
                      </a:r>
                      <a:endParaRPr lang="en-IN" sz="17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</a:tr>
              <a:tr h="3187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Easy Access- Secured Access </a:t>
                      </a:r>
                      <a:endParaRPr lang="en-IN" sz="2000" dirty="0">
                        <a:solidFill>
                          <a:srgbClr val="595959"/>
                        </a:solidFill>
                        <a:effectLst/>
                        <a:latin typeface="Segoe UI"/>
                        <a:ea typeface="SimSun"/>
                        <a:cs typeface="Times New Roman"/>
                      </a:endParaRPr>
                    </a:p>
                  </a:txBody>
                  <a:tcPr marL="6270" marR="6270" marT="18240" marB="18240" vert="vert270" anchor="ctr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>
                          <a:effectLst/>
                        </a:rPr>
                        <a:t>The files or DAKs can be accessed only in the </a:t>
                      </a:r>
                      <a:r>
                        <a:rPr lang="en-US" sz="1700" kern="1000" dirty="0" smtClean="0">
                          <a:effectLst/>
                        </a:rPr>
                        <a:t>official </a:t>
                      </a:r>
                      <a:r>
                        <a:rPr lang="en-US" sz="1700" kern="1000" dirty="0">
                          <a:effectLst/>
                        </a:rPr>
                        <a:t>hour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>
                          <a:effectLst/>
                        </a:rPr>
                        <a:t>In case </a:t>
                      </a:r>
                      <a:r>
                        <a:rPr lang="en-US" sz="1700" kern="1000" dirty="0" smtClean="0">
                          <a:effectLst/>
                        </a:rPr>
                        <a:t>of urgency </a:t>
                      </a:r>
                      <a:r>
                        <a:rPr lang="en-US" sz="1700" kern="1000" dirty="0">
                          <a:effectLst/>
                        </a:rPr>
                        <a:t>the respective officers need to come to </a:t>
                      </a:r>
                      <a:r>
                        <a:rPr lang="en-US" sz="1700" kern="1000" dirty="0" smtClean="0">
                          <a:effectLst/>
                        </a:rPr>
                        <a:t>office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While travelling cannot </a:t>
                      </a:r>
                      <a:r>
                        <a:rPr lang="en-US" sz="1700" kern="1000" dirty="0">
                          <a:effectLst/>
                        </a:rPr>
                        <a:t>access the files. </a:t>
                      </a:r>
                      <a:endParaRPr lang="en-US" sz="1700" kern="1000" dirty="0" smtClean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Entire </a:t>
                      </a:r>
                      <a:r>
                        <a:rPr lang="en-US" sz="1700" kern="1000" dirty="0">
                          <a:effectLst/>
                        </a:rPr>
                        <a:t>process gets </a:t>
                      </a:r>
                      <a:r>
                        <a:rPr lang="en-US" sz="1700" kern="1000" dirty="0" smtClean="0">
                          <a:effectLst/>
                        </a:rPr>
                        <a:t>delayed. </a:t>
                      </a: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Need to clear piled </a:t>
                      </a:r>
                      <a:r>
                        <a:rPr lang="en-US" sz="1700" kern="1000" dirty="0">
                          <a:effectLst/>
                        </a:rPr>
                        <a:t>up </a:t>
                      </a:r>
                      <a:r>
                        <a:rPr lang="en-US" sz="1700" kern="1000" dirty="0" smtClean="0">
                          <a:effectLst/>
                        </a:rPr>
                        <a:t>files after return.</a:t>
                      </a:r>
                      <a:r>
                        <a:rPr lang="en-US" sz="1700" kern="1000" dirty="0">
                          <a:effectLst/>
                        </a:rPr>
                        <a:t> </a:t>
                      </a:r>
                      <a:endParaRPr lang="en-IN" sz="17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Web based – any where / any time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With Internet </a:t>
                      </a:r>
                      <a:r>
                        <a:rPr lang="en-US" sz="1700" kern="1000" dirty="0">
                          <a:effectLst/>
                        </a:rPr>
                        <a:t>access and </a:t>
                      </a:r>
                      <a:r>
                        <a:rPr lang="en-US" sz="1700" kern="1000" dirty="0" smtClean="0">
                          <a:effectLst/>
                        </a:rPr>
                        <a:t>any device </a:t>
                      </a:r>
                      <a:r>
                        <a:rPr lang="en-US" sz="1700" kern="1000" dirty="0">
                          <a:effectLst/>
                        </a:rPr>
                        <a:t>like laptop or </a:t>
                      </a:r>
                      <a:r>
                        <a:rPr lang="en-US" sz="1700" kern="1000" dirty="0" smtClean="0">
                          <a:effectLst/>
                        </a:rPr>
                        <a:t>iPad</a:t>
                      </a:r>
                      <a:r>
                        <a:rPr lang="en-US" sz="1700" kern="1000" baseline="0" dirty="0" smtClean="0">
                          <a:effectLst/>
                        </a:rPr>
                        <a:t> </a:t>
                      </a:r>
                      <a:r>
                        <a:rPr lang="en-US" sz="1700" kern="1000" dirty="0" smtClean="0">
                          <a:effectLst/>
                        </a:rPr>
                        <a:t>can </a:t>
                      </a:r>
                      <a:r>
                        <a:rPr lang="en-US" sz="1700" kern="1000" dirty="0">
                          <a:effectLst/>
                        </a:rPr>
                        <a:t>access the files that are sent </a:t>
                      </a:r>
                      <a:r>
                        <a:rPr lang="en-US" sz="1700" kern="1000" dirty="0" smtClean="0">
                          <a:effectLst/>
                        </a:rPr>
                        <a:t>-</a:t>
                      </a:r>
                      <a:r>
                        <a:rPr lang="en-US" sz="1700" kern="1000" baseline="0" dirty="0" smtClean="0">
                          <a:effectLst/>
                        </a:rPr>
                        <a:t> </a:t>
                      </a:r>
                      <a:r>
                        <a:rPr lang="en-US" sz="1700" kern="1000" dirty="0" smtClean="0">
                          <a:effectLst/>
                        </a:rPr>
                        <a:t>Just </a:t>
                      </a:r>
                      <a:r>
                        <a:rPr lang="en-US" sz="1700" kern="1000" dirty="0">
                          <a:effectLst/>
                        </a:rPr>
                        <a:t>like </a:t>
                      </a:r>
                      <a:r>
                        <a:rPr lang="en-US" sz="1700" kern="1000" dirty="0" smtClean="0">
                          <a:effectLst/>
                        </a:rPr>
                        <a:t>emails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Securely </a:t>
                      </a:r>
                      <a:r>
                        <a:rPr lang="en-US" sz="1700" kern="1000" dirty="0">
                          <a:effectLst/>
                        </a:rPr>
                        <a:t>carrying the entire office </a:t>
                      </a:r>
                      <a:r>
                        <a:rPr lang="en-US" sz="1700" kern="1000" dirty="0" smtClean="0">
                          <a:effectLst/>
                        </a:rPr>
                        <a:t>on laptop 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 smtClean="0">
                          <a:effectLst/>
                        </a:rPr>
                        <a:t>Security </a:t>
                      </a:r>
                      <a:r>
                        <a:rPr lang="en-US" sz="1700" kern="1000" dirty="0">
                          <a:effectLst/>
                        </a:rPr>
                        <a:t>features </a:t>
                      </a:r>
                      <a:r>
                        <a:rPr lang="en-US" sz="1700" kern="1000" dirty="0" smtClean="0">
                          <a:effectLst/>
                        </a:rPr>
                        <a:t>to authorized </a:t>
                      </a:r>
                      <a:r>
                        <a:rPr lang="en-US" sz="1700" kern="1000" dirty="0">
                          <a:effectLst/>
                        </a:rPr>
                        <a:t>accesses </a:t>
                      </a:r>
                      <a:endParaRPr lang="en-IN" sz="1700" kern="1000" dirty="0">
                        <a:effectLst/>
                      </a:endParaRPr>
                    </a:p>
                    <a:p>
                      <a:pPr marL="174625" lvl="0" indent="-1746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700" kern="1000" dirty="0">
                          <a:effectLst/>
                        </a:rPr>
                        <a:t>Features like OTP, digital signature, Captcha, etc. helps the system to maintain necessary security</a:t>
                      </a:r>
                      <a:endParaRPr lang="en-IN" sz="1700" kern="1000" dirty="0">
                        <a:solidFill>
                          <a:srgbClr val="404040"/>
                        </a:solidFill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270" marR="6270" marT="18240" marB="1824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0560" y="4"/>
            <a:ext cx="5059680" cy="35718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33201" algn="ctr" defTabSz="778142" fontAlgn="base">
              <a:spcBef>
                <a:spcPct val="0"/>
              </a:spcBef>
              <a:spcAft>
                <a:spcPts val="768"/>
              </a:spcAft>
            </a:pPr>
            <a:r>
              <a:rPr lang="en-IN" sz="2400" dirty="0">
                <a:solidFill>
                  <a:prstClr val="black"/>
                </a:solidFill>
                <a:latin typeface="Georgia" pitchFamily="18" charset="0"/>
              </a:rPr>
              <a:t>The transformation……</a:t>
            </a:r>
          </a:p>
        </p:txBody>
      </p:sp>
    </p:spTree>
    <p:extLst>
      <p:ext uri="{BB962C8B-B14F-4D97-AF65-F5344CB8AC3E}">
        <p14:creationId xmlns:p14="http://schemas.microsoft.com/office/powerpoint/2010/main" val="13458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15"/>
            <a:ext cx="8077200" cy="38099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Responding to Urgent Situations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F407DB2-BDE3-4DFF-A6E4-E020D16A9DF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graphicFrame>
        <p:nvGraphicFramePr>
          <p:cNvPr id="38" name="Diagram 37"/>
          <p:cNvGraphicFramePr/>
          <p:nvPr/>
        </p:nvGraphicFramePr>
        <p:xfrm>
          <a:off x="548640" y="1190625"/>
          <a:ext cx="8168640" cy="523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15"/>
            <a:ext cx="8077200" cy="38099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Other Important Features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179863229"/>
              </p:ext>
            </p:extLst>
          </p:nvPr>
        </p:nvGraphicFramePr>
        <p:xfrm>
          <a:off x="548640" y="1190625"/>
          <a:ext cx="8168640" cy="523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9347"/>
            <a:ext cx="8382000" cy="567294"/>
          </a:xfrm>
        </p:spPr>
        <p:txBody>
          <a:bodyPr>
            <a:normAutofit fontScale="90000"/>
          </a:bodyPr>
          <a:lstStyle/>
          <a:p>
            <a:pPr defTabSz="856868">
              <a:defRPr/>
            </a:pPr>
            <a:r>
              <a:rPr dirty="0"/>
              <a:t>Objectives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09438"/>
            <a:ext cx="8510588" cy="4943898"/>
          </a:xfrm>
        </p:spPr>
        <p:txBody>
          <a:bodyPr>
            <a:normAutofit fontScale="70000" lnSpcReduction="20000"/>
          </a:bodyPr>
          <a:lstStyle/>
          <a:p>
            <a:pPr marL="892810" indent="-312420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Create an Office Management System</a:t>
            </a:r>
          </a:p>
          <a:p>
            <a:pPr marL="892810" indent="-312420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Ensure efficient &amp; transparent administration </a:t>
            </a:r>
          </a:p>
          <a:p>
            <a:pPr marL="892810" indent="-312420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Enhance Productivity</a:t>
            </a:r>
          </a:p>
          <a:p>
            <a:pPr marL="892810" indent="-312420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Enable Prioritization of work</a:t>
            </a:r>
          </a:p>
          <a:p>
            <a:pPr marL="892810" indent="-312420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Use IT as an enabler to help in daily work</a:t>
            </a:r>
          </a:p>
          <a:p>
            <a:pPr marL="892810" indent="-312420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Design an efficient workplace</a:t>
            </a:r>
          </a:p>
          <a:p>
            <a:pPr marL="892810" indent="-312420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Enable Policy Based Processing</a:t>
            </a:r>
          </a:p>
          <a:p>
            <a:pPr marL="892810" indent="-312420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Provide a mechanism for information and experience sharing</a:t>
            </a:r>
          </a:p>
        </p:txBody>
      </p:sp>
    </p:spTree>
    <p:extLst>
      <p:ext uri="{BB962C8B-B14F-4D97-AF65-F5344CB8AC3E}">
        <p14:creationId xmlns:p14="http://schemas.microsoft.com/office/powerpoint/2010/main" val="9776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till date</a:t>
            </a:r>
            <a:endParaRPr lang="en-GB" b="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135092" y="6387355"/>
            <a:ext cx="1524000" cy="134471"/>
          </a:xfrm>
          <a:prstGeom prst="rect">
            <a:avLst/>
          </a:prstGeom>
        </p:spPr>
        <p:txBody>
          <a:bodyPr lIns="91314" tIns="45657" rIns="91314" bIns="45657"/>
          <a:lstStyle/>
          <a:p>
            <a:fld id="{FEBD7F86-1881-4698-8703-FB80B0800997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3" name="Group 226"/>
          <p:cNvGrpSpPr/>
          <p:nvPr/>
        </p:nvGrpSpPr>
        <p:grpSpPr>
          <a:xfrm>
            <a:off x="121920" y="928687"/>
            <a:ext cx="9022080" cy="5786438"/>
            <a:chOff x="737386" y="2138939"/>
            <a:chExt cx="9217826" cy="4549638"/>
          </a:xfrm>
        </p:grpSpPr>
        <p:sp>
          <p:nvSpPr>
            <p:cNvPr id="223" name="Freeform 156"/>
            <p:cNvSpPr>
              <a:spLocks/>
            </p:cNvSpPr>
            <p:nvPr/>
          </p:nvSpPr>
          <p:spPr bwMode="auto">
            <a:xfrm rot="10800000">
              <a:off x="5865710" y="2138939"/>
              <a:ext cx="4089502" cy="698912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704 w 10000"/>
                <a:gd name="connsiteY3" fmla="*/ 26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916 w 10000"/>
                <a:gd name="connsiteY3" fmla="*/ 151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37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80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9001 w 10000"/>
                <a:gd name="connsiteY3" fmla="*/ 27 h 10000"/>
                <a:gd name="connsiteX4" fmla="*/ 0 w 10000"/>
                <a:gd name="connsiteY4" fmla="*/ 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900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186"/>
            <p:cNvSpPr>
              <a:spLocks/>
            </p:cNvSpPr>
            <p:nvPr/>
          </p:nvSpPr>
          <p:spPr bwMode="auto">
            <a:xfrm rot="10800000">
              <a:off x="7196395" y="4451271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5" name="Freeform 186"/>
            <p:cNvSpPr>
              <a:spLocks/>
            </p:cNvSpPr>
            <p:nvPr/>
          </p:nvSpPr>
          <p:spPr bwMode="auto">
            <a:xfrm rot="10800000">
              <a:off x="7196395" y="2912430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4483642" y="2138939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5832190" y="2918245"/>
              <a:ext cx="1708286" cy="1458714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8"/>
                </a:cxn>
                <a:cxn ang="0">
                  <a:pos x="545" y="628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8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8"/>
                  </a:lnTo>
                  <a:lnTo>
                    <a:pt x="545" y="628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3142022" y="291824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5832190" y="4457086"/>
              <a:ext cx="1710000" cy="145800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6"/>
                </a:cxn>
                <a:cxn ang="0">
                  <a:pos x="546" y="626"/>
                </a:cxn>
                <a:cxn ang="0">
                  <a:pos x="728" y="313"/>
                </a:cxn>
                <a:cxn ang="0">
                  <a:pos x="546" y="0"/>
                </a:cxn>
                <a:cxn ang="0">
                  <a:pos x="546" y="0"/>
                </a:cxn>
              </a:cxnLst>
              <a:rect l="0" t="0" r="r" b="b"/>
              <a:pathLst>
                <a:path w="728" h="626">
                  <a:moveTo>
                    <a:pt x="546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6"/>
                  </a:lnTo>
                  <a:lnTo>
                    <a:pt x="546" y="626"/>
                  </a:lnTo>
                  <a:lnTo>
                    <a:pt x="728" y="313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142022" y="445708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7"/>
                </a:cxn>
                <a:cxn ang="0">
                  <a:pos x="545" y="627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7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7"/>
                  </a:lnTo>
                  <a:lnTo>
                    <a:pt x="545" y="627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4483642" y="5230577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28" name="Freeform 156"/>
            <p:cNvSpPr>
              <a:spLocks/>
            </p:cNvSpPr>
            <p:nvPr/>
          </p:nvSpPr>
          <p:spPr bwMode="auto">
            <a:xfrm>
              <a:off x="737386" y="5989665"/>
              <a:ext cx="4089502" cy="698912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704 w 10000"/>
                <a:gd name="connsiteY3" fmla="*/ 26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916 w 10000"/>
                <a:gd name="connsiteY3" fmla="*/ 151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37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80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9001 w 10000"/>
                <a:gd name="connsiteY3" fmla="*/ 27 h 10000"/>
                <a:gd name="connsiteX4" fmla="*/ 0 w 10000"/>
                <a:gd name="connsiteY4" fmla="*/ 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900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58" name="Freeform 186"/>
            <p:cNvSpPr>
              <a:spLocks/>
            </p:cNvSpPr>
            <p:nvPr/>
          </p:nvSpPr>
          <p:spPr bwMode="auto">
            <a:xfrm>
              <a:off x="737386" y="2918245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968C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blackWhite">
            <a:xfrm>
              <a:off x="4483758" y="2772520"/>
              <a:ext cx="1728466" cy="145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FFFFFF"/>
                  </a:solidFill>
                  <a:latin typeface="Georgia"/>
                </a:rPr>
                <a:t>1.2 crores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blackWhite">
            <a:xfrm>
              <a:off x="3150209" y="3571996"/>
              <a:ext cx="1718562" cy="145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FFFFFF"/>
                  </a:solidFill>
                  <a:latin typeface="Georgia"/>
                </a:rPr>
                <a:t>2.3 lakhs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blackWhite">
            <a:xfrm>
              <a:off x="5850756" y="3571996"/>
              <a:ext cx="1710000" cy="145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FFFFFF"/>
                  </a:solidFill>
                  <a:latin typeface="Georgia"/>
                </a:rPr>
                <a:t>42 departments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blackWhite">
            <a:xfrm>
              <a:off x="5871610" y="5095437"/>
              <a:ext cx="1707338" cy="145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FFFFFF"/>
                  </a:solidFill>
                  <a:latin typeface="Georgia"/>
                </a:rPr>
                <a:t>17 departments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blackWhite">
            <a:xfrm>
              <a:off x="4482604" y="5868863"/>
              <a:ext cx="1728466" cy="145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Georgia"/>
                </a:rPr>
                <a:t>38,000</a:t>
              </a:r>
              <a:endParaRPr lang="en-GB" sz="1200" b="1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blackWhite">
            <a:xfrm>
              <a:off x="3134198" y="5095437"/>
              <a:ext cx="1705932" cy="145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FFFFFF"/>
                  </a:solidFill>
                  <a:latin typeface="Georgia"/>
                </a:rPr>
                <a:t>13 departments</a:t>
              </a: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blackWhite">
            <a:xfrm>
              <a:off x="882206" y="3478204"/>
              <a:ext cx="2088230" cy="355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Georgia"/>
                </a:rPr>
                <a:t>Approximately 2.3 lakhs files are scanned during the project  </a:t>
              </a: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blackWhite">
            <a:xfrm>
              <a:off x="882204" y="3246344"/>
              <a:ext cx="1870199" cy="295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kern="0" dirty="0">
                  <a:solidFill>
                    <a:srgbClr val="000000"/>
                  </a:solidFill>
                  <a:latin typeface="Georgia"/>
                </a:rPr>
                <a:t>Files</a:t>
              </a:r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blackWhite">
            <a:xfrm>
              <a:off x="882204" y="4801151"/>
              <a:ext cx="2251994" cy="5885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Georgia"/>
                </a:rPr>
                <a:t>The Digital Secretariat System is running in Energy, GAD II, IT&amp;BT, Planning, 20 Points, Tourism, Culture, Transport, WCD, Sports, Higher </a:t>
              </a:r>
              <a:r>
                <a:rPr lang="en-GB" sz="1200" dirty="0" err="1">
                  <a:solidFill>
                    <a:srgbClr val="000000"/>
                  </a:solidFill>
                  <a:latin typeface="Georgia"/>
                </a:rPr>
                <a:t>Edu</a:t>
              </a:r>
              <a:r>
                <a:rPr lang="en-GB" sz="1200" dirty="0">
                  <a:solidFill>
                    <a:srgbClr val="000000"/>
                  </a:solidFill>
                  <a:latin typeface="Georgia"/>
                </a:rPr>
                <a:t>., Social Welfare, PR. </a:t>
              </a:r>
              <a:r>
                <a:rPr lang="en-US" sz="1200" dirty="0">
                  <a:solidFill>
                    <a:srgbClr val="000000"/>
                  </a:solidFill>
                  <a:latin typeface="Georgia"/>
                </a:rPr>
                <a:t>Also running in NRDA and WCD Directorate</a:t>
              </a:r>
              <a:endParaRPr lang="en-GB" sz="1200" dirty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blackWhite">
            <a:xfrm>
              <a:off x="882204" y="4565151"/>
              <a:ext cx="1527657" cy="379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kern="0" dirty="0">
                  <a:solidFill>
                    <a:srgbClr val="602320"/>
                  </a:solidFill>
                  <a:latin typeface="Georgia"/>
                </a:rPr>
                <a:t>Implementation</a:t>
              </a:r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blackWhite">
            <a:xfrm>
              <a:off x="882204" y="6228903"/>
              <a:ext cx="3616390" cy="387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Georgia"/>
                </a:rPr>
                <a:t>Almost 38,000 files and DAKs have been transacted through the system</a:t>
              </a:r>
              <a:endParaRPr lang="en-GB" sz="1200" dirty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blackWhite">
            <a:xfrm>
              <a:off x="882204" y="6012879"/>
              <a:ext cx="3616390" cy="379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defTabSz="89159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100" b="1" kern="0" dirty="0">
                  <a:solidFill>
                    <a:srgbClr val="A32020"/>
                  </a:solidFill>
                  <a:latin typeface="Georgia"/>
                </a:rPr>
                <a:t>Transaction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blackWhite">
            <a:xfrm>
              <a:off x="4424146" y="3925559"/>
              <a:ext cx="1830140" cy="922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  <a:latin typeface="Georgia"/>
                </a:rPr>
                <a:t>DS </a:t>
              </a:r>
            </a:p>
            <a:p>
              <a:pPr algn="ctr"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  <a:latin typeface="Georgia"/>
                </a:rPr>
                <a:t>STATUS</a:t>
              </a:r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blackWhite">
            <a:xfrm>
              <a:off x="6444238" y="2461131"/>
              <a:ext cx="3324747" cy="3342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kern="0" dirty="0">
                  <a:solidFill>
                    <a:sysClr val="windowText" lastClr="000000"/>
                  </a:solidFill>
                  <a:latin typeface="Georgia"/>
                </a:rPr>
                <a:t>Total number of pages that were scanned is more than 1.2 crores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blackWhite">
            <a:xfrm>
              <a:off x="8172880" y="2231291"/>
              <a:ext cx="1596105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 defTabSz="89159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100" b="1" kern="0" dirty="0">
                  <a:solidFill>
                    <a:srgbClr val="FFB600"/>
                  </a:solidFill>
                  <a:latin typeface="Georgia"/>
                </a:rPr>
                <a:t>Pages</a:t>
              </a:r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blackWhite">
            <a:xfrm>
              <a:off x="7794972" y="3478204"/>
              <a:ext cx="1974014" cy="7049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Georgia"/>
                </a:rPr>
                <a:t>Digitization work completed in 42 departments of Mantralaya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blackWhite">
            <a:xfrm>
              <a:off x="8193301" y="3246344"/>
              <a:ext cx="1575684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 defTabSz="89159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100" b="1" kern="0" dirty="0">
                  <a:solidFill>
                    <a:srgbClr val="E0301E"/>
                  </a:solidFill>
                  <a:latin typeface="Georgia"/>
                </a:rPr>
                <a:t>Departments</a:t>
              </a: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blackWhite">
            <a:xfrm>
              <a:off x="7650756" y="4716553"/>
              <a:ext cx="2251618" cy="848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Georgia"/>
                </a:rPr>
                <a:t>Training of the system provided to </a:t>
              </a:r>
              <a:r>
                <a:rPr lang="en-GB" sz="1200" b="1" dirty="0">
                  <a:solidFill>
                    <a:srgbClr val="000000"/>
                  </a:solidFill>
                  <a:latin typeface="Georgia"/>
                </a:rPr>
                <a:t>Energy, Finance, GAD II, IT &amp; BT, Planning, 20 Points, Tourism, Culture, RTE, Transport, Higher Education, Labour, PR, WCD, Social Welfare, Sports, Technical </a:t>
              </a:r>
              <a:r>
                <a:rPr lang="en-GB" sz="1200" b="1" dirty="0" err="1">
                  <a:solidFill>
                    <a:srgbClr val="000000"/>
                  </a:solidFill>
                  <a:latin typeface="Georgia"/>
                </a:rPr>
                <a:t>Edu</a:t>
              </a:r>
              <a:r>
                <a:rPr lang="en-GB" sz="1200" dirty="0">
                  <a:solidFill>
                    <a:srgbClr val="000000"/>
                  </a:solidFill>
                  <a:latin typeface="Georgia"/>
                </a:rPr>
                <a:t> </a:t>
              </a:r>
              <a:endParaRPr lang="en-GB" sz="1200" kern="0" dirty="0">
                <a:solidFill>
                  <a:sysClr val="windowText" lastClr="000000"/>
                </a:solidFill>
                <a:latin typeface="Georgia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blackWhite">
            <a:xfrm>
              <a:off x="7445655" y="4552189"/>
              <a:ext cx="2323330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 defTabSz="89159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100" b="1" kern="0" dirty="0">
                  <a:solidFill>
                    <a:srgbClr val="DC6900"/>
                  </a:solidFill>
                  <a:latin typeface="Georgia"/>
                </a:rPr>
                <a:t>Training</a:t>
              </a:r>
            </a:p>
          </p:txBody>
        </p:sp>
        <p:sp>
          <p:nvSpPr>
            <p:cNvPr id="222" name="Freeform 186"/>
            <p:cNvSpPr>
              <a:spLocks/>
            </p:cNvSpPr>
            <p:nvPr/>
          </p:nvSpPr>
          <p:spPr bwMode="auto">
            <a:xfrm>
              <a:off x="737386" y="4457086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1596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1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pPr lvl="0"/>
            <a:r>
              <a:rPr lang="en-US" sz="2000" dirty="0" smtClean="0"/>
              <a:t>Benefits</a:t>
            </a:r>
            <a:endParaRPr lang="en-GB" sz="2000" i="0" dirty="0" smtClean="0"/>
          </a:p>
        </p:txBody>
      </p:sp>
      <p:graphicFrame>
        <p:nvGraphicFramePr>
          <p:cNvPr id="5" name="Diagram 4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23102670"/>
              </p:ext>
            </p:extLst>
          </p:nvPr>
        </p:nvGraphicFramePr>
        <p:xfrm>
          <a:off x="1091952" y="1143001"/>
          <a:ext cx="6936432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6" name="Oval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0" y="3212976"/>
            <a:ext cx="1600200" cy="1371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Digital Secretariat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025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/>
          <a:lstStyle/>
          <a:p>
            <a:r>
              <a:rPr lang="en-US" sz="2800" dirty="0" smtClean="0"/>
              <a:t>Thank You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0277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2906"/>
            <a:ext cx="7239000" cy="975360"/>
          </a:xfrm>
        </p:spPr>
        <p:txBody>
          <a:bodyPr/>
          <a:lstStyle/>
          <a:p>
            <a:pPr defTabSz="856868">
              <a:defRPr/>
            </a:pPr>
            <a:r>
              <a:t>Activities of Secretariat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00808"/>
            <a:ext cx="8482013" cy="4876800"/>
          </a:xfrm>
        </p:spPr>
        <p:txBody>
          <a:bodyPr rtlCol="0">
            <a:normAutofit fontScale="70000" lnSpcReduction="20000"/>
          </a:bodyPr>
          <a:lstStyle/>
          <a:p>
            <a:pPr marL="575310" indent="-288290" defTabSz="856868">
              <a:lnSpc>
                <a:spcPct val="150000"/>
              </a:lnSpc>
              <a:buFont typeface="Wingdings 2"/>
              <a:buChar char=""/>
              <a:defRPr/>
            </a:pPr>
            <a:r>
              <a:rPr lang="en-US" dirty="0" smtClean="0"/>
              <a:t>Document Preparation, Management &amp; Information dissemination</a:t>
            </a:r>
          </a:p>
          <a:p>
            <a:pPr marL="575310" indent="-288290" defTabSz="856868">
              <a:lnSpc>
                <a:spcPct val="150000"/>
              </a:lnSpc>
              <a:buFont typeface="Wingdings 2"/>
              <a:buChar char=""/>
              <a:defRPr/>
            </a:pPr>
            <a:r>
              <a:rPr lang="en-US" dirty="0" smtClean="0"/>
              <a:t>File Management - Creation, Movement, Noting / commenting, Storing, Search etc</a:t>
            </a:r>
          </a:p>
          <a:p>
            <a:pPr marL="575310" indent="-288290" defTabSz="856868">
              <a:lnSpc>
                <a:spcPct val="150000"/>
              </a:lnSpc>
              <a:buFont typeface="Wingdings 2"/>
              <a:buChar char=""/>
              <a:defRPr/>
            </a:pPr>
            <a:r>
              <a:rPr lang="en-US" dirty="0" smtClean="0"/>
              <a:t>Correspondence (DAK) Management – DAK Receiving, marking, forwarding, filing, searching etc</a:t>
            </a:r>
          </a:p>
          <a:p>
            <a:pPr marL="575310" indent="-288290" defTabSz="856868">
              <a:lnSpc>
                <a:spcPct val="150000"/>
              </a:lnSpc>
              <a:buFont typeface="Wingdings 2"/>
              <a:buChar char=""/>
              <a:defRPr/>
            </a:pPr>
            <a:r>
              <a:rPr lang="en-US" dirty="0" smtClean="0"/>
              <a:t>Response Preparation &amp; delivery</a:t>
            </a:r>
          </a:p>
          <a:p>
            <a:pPr marL="575310" indent="-288290" defTabSz="856868">
              <a:lnSpc>
                <a:spcPct val="150000"/>
              </a:lnSpc>
              <a:buFont typeface="Wingdings 2"/>
              <a:buChar char=""/>
              <a:defRPr/>
            </a:pPr>
            <a:r>
              <a:rPr lang="en-US" dirty="0" smtClean="0"/>
              <a:t>Approval &amp; other Administrative Processes</a:t>
            </a:r>
          </a:p>
          <a:p>
            <a:pPr marL="575310" indent="-288290" defTabSz="856868">
              <a:lnSpc>
                <a:spcPct val="150000"/>
              </a:lnSpc>
              <a:buFont typeface="Wingdings 2"/>
              <a:buChar char=""/>
              <a:defRPr/>
            </a:pPr>
            <a:r>
              <a:rPr lang="en-US" dirty="0" smtClean="0"/>
              <a:t>Policy formulation</a:t>
            </a:r>
          </a:p>
          <a:p>
            <a:pPr marL="575310" indent="-288290" defTabSz="856868">
              <a:lnSpc>
                <a:spcPct val="150000"/>
              </a:lnSpc>
              <a:buFont typeface="Wingdings 2"/>
              <a:buChar char=""/>
              <a:defRPr/>
            </a:pP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12" name="Flowchart: Document 11"/>
          <p:cNvSpPr/>
          <p:nvPr/>
        </p:nvSpPr>
        <p:spPr>
          <a:xfrm>
            <a:off x="1895475" y="2087880"/>
            <a:ext cx="5105400" cy="260096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90" tIns="42845" rIns="85690" bIns="42845" anchor="ctr"/>
          <a:lstStyle/>
          <a:p>
            <a:pPr algn="ctr">
              <a:defRPr/>
            </a:pPr>
            <a:r>
              <a:rPr lang="en-US" sz="2240" dirty="0"/>
              <a:t>Need for new ways meet the high citizen expectations and to battle inefficient operations arising from multiple segregated procedures</a:t>
            </a:r>
          </a:p>
        </p:txBody>
      </p:sp>
    </p:spTree>
    <p:extLst>
      <p:ext uri="{BB962C8B-B14F-4D97-AF65-F5344CB8AC3E}">
        <p14:creationId xmlns:p14="http://schemas.microsoft.com/office/powerpoint/2010/main" val="2320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 in government  -</a:t>
            </a:r>
            <a:endParaRPr lang="en-IN" dirty="0"/>
          </a:p>
        </p:txBody>
      </p:sp>
      <p:pic>
        <p:nvPicPr>
          <p:cNvPr id="4" name="Picture 7" descr="Flowchart of workflow: Start arrow; person holding file, arrow; person holding file, arrow; person holding file, arrow; completion check mar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1" y="1457962"/>
            <a:ext cx="8550633" cy="367793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53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73480"/>
            <a:ext cx="8077200" cy="780288"/>
          </a:xfrm>
        </p:spPr>
        <p:txBody>
          <a:bodyPr/>
          <a:lstStyle/>
          <a:p>
            <a:r>
              <a:rPr lang="en-US" dirty="0" smtClean="0"/>
              <a:t>Department  &amp; Official Feedback </a:t>
            </a:r>
            <a:endParaRPr lang="en-IN" dirty="0"/>
          </a:p>
        </p:txBody>
      </p:sp>
      <p:pic>
        <p:nvPicPr>
          <p:cNvPr id="4" name="Picture 7" descr="A person frustrated because there are too many copies of changed f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9726" y="1884670"/>
            <a:ext cx="8550633" cy="3677930"/>
          </a:xfrm>
          <a:noFill/>
          <a:ln/>
        </p:spPr>
      </p:pic>
      <p:sp>
        <p:nvSpPr>
          <p:cNvPr id="5" name="Oval Callout 4"/>
          <p:cNvSpPr/>
          <p:nvPr/>
        </p:nvSpPr>
        <p:spPr bwMode="auto">
          <a:xfrm>
            <a:off x="7500958" y="2941301"/>
            <a:ext cx="1428760" cy="670565"/>
          </a:xfrm>
          <a:prstGeom prst="wedgeEllipseCallout">
            <a:avLst>
              <a:gd name="adj1" fmla="val -12006"/>
              <a:gd name="adj2" fmla="val 92594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5686" tIns="42843" rIns="85686" bIns="42843" numCol="1" rtlCol="0" anchor="ctr" anchorCtr="0" compatLnSpc="1">
            <a:prstTxWarp prst="textNoShape">
              <a:avLst/>
            </a:prstTxWarp>
          </a:bodyPr>
          <a:lstStyle/>
          <a:p>
            <a:pPr algn="ctr" defTabSz="856621"/>
            <a:endParaRPr lang="en-IN" sz="216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5857884" y="2026894"/>
            <a:ext cx="1428760" cy="670565"/>
          </a:xfrm>
          <a:prstGeom prst="wedgeEllipseCallout">
            <a:avLst>
              <a:gd name="adj1" fmla="val 4546"/>
              <a:gd name="adj2" fmla="val 74538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5686" tIns="42843" rIns="85686" bIns="42843" numCol="1" rtlCol="0" anchor="ctr" anchorCtr="0" compatLnSpc="1">
            <a:prstTxWarp prst="textNoShape">
              <a:avLst/>
            </a:prstTxWarp>
          </a:bodyPr>
          <a:lstStyle/>
          <a:p>
            <a:pPr algn="ctr" defTabSz="856621"/>
            <a:endParaRPr lang="en-IN" sz="216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3786182" y="2819380"/>
            <a:ext cx="1428760" cy="670565"/>
          </a:xfrm>
          <a:prstGeom prst="wedgeEllipseCallout">
            <a:avLst>
              <a:gd name="adj1" fmla="val 7856"/>
              <a:gd name="adj2" fmla="val 8055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5686" tIns="42843" rIns="85686" bIns="42843" numCol="1" rtlCol="0" anchor="ctr" anchorCtr="0" compatLnSpc="1">
            <a:prstTxWarp prst="textNoShape">
              <a:avLst/>
            </a:prstTxWarp>
          </a:bodyPr>
          <a:lstStyle/>
          <a:p>
            <a:pPr algn="ctr" defTabSz="856621"/>
            <a:endParaRPr lang="en-IN" sz="216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1" y="2941301"/>
            <a:ext cx="1357322" cy="308126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hi-IN" sz="1440"/>
              <a:t>मेरा अभिमत</a:t>
            </a:r>
            <a:endParaRPr lang="en-IN" sz="1440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2148816"/>
            <a:ext cx="1214446" cy="308126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hi-IN" sz="1440" dirty="0"/>
              <a:t>मेरी टीप</a:t>
            </a:r>
            <a:endParaRPr lang="en-IN" sz="1440" dirty="0"/>
          </a:p>
        </p:txBody>
      </p:sp>
      <p:sp>
        <p:nvSpPr>
          <p:cNvPr id="10" name="TextBox 9"/>
          <p:cNvSpPr txBox="1"/>
          <p:nvPr/>
        </p:nvSpPr>
        <p:spPr>
          <a:xfrm>
            <a:off x="7643835" y="3063223"/>
            <a:ext cx="1285884" cy="308126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1440" dirty="0"/>
              <a:t>Objection</a:t>
            </a:r>
            <a:endParaRPr lang="en-IN" sz="1440" dirty="0"/>
          </a:p>
        </p:txBody>
      </p:sp>
    </p:spTree>
    <p:extLst>
      <p:ext uri="{BB962C8B-B14F-4D97-AF65-F5344CB8AC3E}">
        <p14:creationId xmlns:p14="http://schemas.microsoft.com/office/powerpoint/2010/main" val="26352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Departmental Approval Cycle</a:t>
            </a:r>
            <a:endParaRPr lang="en-IN" dirty="0"/>
          </a:p>
        </p:txBody>
      </p:sp>
      <p:pic>
        <p:nvPicPr>
          <p:cNvPr id="4" name="Picture 6" descr="Frustrated person running from office to offi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9726" y="1823709"/>
            <a:ext cx="8692357" cy="373889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038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9347"/>
            <a:ext cx="8382000" cy="5672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processing of files</a:t>
            </a:r>
            <a:endParaRPr lang="en-IN" dirty="0"/>
          </a:p>
        </p:txBody>
      </p:sp>
      <p:pic>
        <p:nvPicPr>
          <p:cNvPr id="5" name="Picture 11" descr="Document library sending e-mail messages to three review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1356346"/>
            <a:ext cx="7286676" cy="3135182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500034" y="4587248"/>
            <a:ext cx="8001056" cy="529725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</a:rPr>
              <a:t>Same file is processed in parallel in more than two section, divisions or  departments e.g. Draft tender condition are processed on a file by say Finance and Law Dept.</a:t>
            </a:r>
            <a:endParaRPr lang="en-IN" sz="144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2047511"/>
            <a:ext cx="1785950" cy="221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880" dirty="0"/>
              <a:t>Department Meeting Minutes</a:t>
            </a:r>
            <a:endParaRPr lang="en-IN" sz="880" dirty="0"/>
          </a:p>
        </p:txBody>
      </p:sp>
    </p:spTree>
    <p:extLst>
      <p:ext uri="{BB962C8B-B14F-4D97-AF65-F5344CB8AC3E}">
        <p14:creationId xmlns:p14="http://schemas.microsoft.com/office/powerpoint/2010/main" val="17797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42"/>
          <p:cNvGrpSpPr>
            <a:grpSpLocks/>
          </p:cNvGrpSpPr>
          <p:nvPr/>
        </p:nvGrpSpPr>
        <p:grpSpPr bwMode="auto">
          <a:xfrm>
            <a:off x="1357290" y="685802"/>
            <a:ext cx="7500960" cy="5059679"/>
            <a:chOff x="228600" y="1757363"/>
            <a:chExt cx="8767791" cy="4838700"/>
          </a:xfrm>
        </p:grpSpPr>
        <p:pic>
          <p:nvPicPr>
            <p:cNvPr id="166965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4828" y="4335412"/>
              <a:ext cx="1266946" cy="610181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166966" name="Line 54"/>
            <p:cNvSpPr>
              <a:spLocks noChangeShapeType="1"/>
            </p:cNvSpPr>
            <p:nvPr/>
          </p:nvSpPr>
          <p:spPr bwMode="auto">
            <a:xfrm flipH="1" flipV="1">
              <a:off x="3809879" y="5402906"/>
              <a:ext cx="1523914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67" name="Line 55"/>
            <p:cNvSpPr>
              <a:spLocks noChangeShapeType="1"/>
            </p:cNvSpPr>
            <p:nvPr/>
          </p:nvSpPr>
          <p:spPr bwMode="auto">
            <a:xfrm>
              <a:off x="5333793" y="5389951"/>
              <a:ext cx="0" cy="68532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68" name="Line 56"/>
            <p:cNvSpPr>
              <a:spLocks noChangeShapeType="1"/>
            </p:cNvSpPr>
            <p:nvPr/>
          </p:nvSpPr>
          <p:spPr bwMode="auto">
            <a:xfrm>
              <a:off x="1828954" y="5643869"/>
              <a:ext cx="0" cy="418447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69" name="Line 57"/>
            <p:cNvSpPr>
              <a:spLocks noChangeShapeType="1"/>
            </p:cNvSpPr>
            <p:nvPr/>
          </p:nvSpPr>
          <p:spPr bwMode="auto">
            <a:xfrm>
              <a:off x="3352867" y="5630914"/>
              <a:ext cx="0" cy="418447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70" name="Text Box 58"/>
            <p:cNvSpPr txBox="1">
              <a:spLocks noChangeArrowheads="1"/>
            </p:cNvSpPr>
            <p:nvPr/>
          </p:nvSpPr>
          <p:spPr bwMode="auto">
            <a:xfrm>
              <a:off x="6714586" y="5032392"/>
              <a:ext cx="2057365" cy="75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20" dirty="0">
                  <a:latin typeface="Calibri"/>
                  <a:cs typeface="Arial" charset="0"/>
                </a:rPr>
                <a:t>An File comes from Citizen/Govt. Offices</a:t>
              </a:r>
            </a:p>
          </p:txBody>
        </p:sp>
        <p:sp>
          <p:nvSpPr>
            <p:cNvPr id="166971" name="Text Box 59"/>
            <p:cNvSpPr txBox="1">
              <a:spLocks noChangeArrowheads="1"/>
            </p:cNvSpPr>
            <p:nvPr/>
          </p:nvSpPr>
          <p:spPr bwMode="auto">
            <a:xfrm>
              <a:off x="5943684" y="3420788"/>
              <a:ext cx="2590816" cy="75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20" dirty="0">
                  <a:latin typeface="Calibri"/>
                  <a:cs typeface="Arial" charset="0"/>
                </a:rPr>
                <a:t>Registry clerk scans the incoming document(s) and then inwards them</a:t>
              </a:r>
            </a:p>
          </p:txBody>
        </p:sp>
        <p:sp>
          <p:nvSpPr>
            <p:cNvPr id="9228" name="AutoShape 62"/>
            <p:cNvSpPr>
              <a:spLocks noChangeArrowheads="1"/>
            </p:cNvSpPr>
            <p:nvPr/>
          </p:nvSpPr>
          <p:spPr bwMode="auto">
            <a:xfrm>
              <a:off x="1223942" y="1757363"/>
              <a:ext cx="2608707" cy="53374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520" b="1" dirty="0">
                  <a:solidFill>
                    <a:schemeClr val="tx1"/>
                  </a:solidFill>
                  <a:cs typeface="Arial" charset="0"/>
                </a:rPr>
                <a:t>Concerned Dept .Minister</a:t>
              </a:r>
              <a:endParaRPr lang="en-US" sz="152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9229" name="AutoShape 63"/>
            <p:cNvSpPr>
              <a:spLocks noChangeArrowheads="1"/>
            </p:cNvSpPr>
            <p:nvPr/>
          </p:nvSpPr>
          <p:spPr bwMode="auto">
            <a:xfrm>
              <a:off x="1223942" y="2595552"/>
              <a:ext cx="2608707" cy="53374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40" b="1" dirty="0">
                  <a:solidFill>
                    <a:schemeClr val="tx1"/>
                  </a:solidFill>
                  <a:cs typeface="Arial" charset="0"/>
                </a:rPr>
                <a:t>ACS / PS / Secy./SS</a:t>
              </a:r>
            </a:p>
          </p:txBody>
        </p:sp>
        <p:sp>
          <p:nvSpPr>
            <p:cNvPr id="9230" name="AutoShape 64"/>
            <p:cNvSpPr>
              <a:spLocks noChangeArrowheads="1"/>
            </p:cNvSpPr>
            <p:nvPr/>
          </p:nvSpPr>
          <p:spPr bwMode="auto">
            <a:xfrm>
              <a:off x="1223942" y="3433743"/>
              <a:ext cx="2608707" cy="53374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40" b="1" dirty="0">
                  <a:solidFill>
                    <a:schemeClr val="tx1"/>
                  </a:solidFill>
                  <a:cs typeface="Arial" charset="0"/>
                </a:rPr>
                <a:t>DS / JS / AS</a:t>
              </a:r>
            </a:p>
          </p:txBody>
        </p:sp>
        <p:sp>
          <p:nvSpPr>
            <p:cNvPr id="9231" name="AutoShape 65"/>
            <p:cNvSpPr>
              <a:spLocks noChangeArrowheads="1"/>
            </p:cNvSpPr>
            <p:nvPr/>
          </p:nvSpPr>
          <p:spPr bwMode="auto">
            <a:xfrm>
              <a:off x="1223942" y="4271932"/>
              <a:ext cx="2608707" cy="53374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40" b="1" dirty="0">
                  <a:solidFill>
                    <a:schemeClr val="tx1"/>
                  </a:solidFill>
                  <a:cs typeface="Arial" charset="0"/>
                </a:rPr>
                <a:t>Under Secretary</a:t>
              </a:r>
            </a:p>
          </p:txBody>
        </p:sp>
        <p:sp>
          <p:nvSpPr>
            <p:cNvPr id="9232" name="AutoShape 66"/>
            <p:cNvSpPr>
              <a:spLocks noChangeArrowheads="1"/>
            </p:cNvSpPr>
            <p:nvPr/>
          </p:nvSpPr>
          <p:spPr bwMode="auto">
            <a:xfrm>
              <a:off x="1219062" y="5110122"/>
              <a:ext cx="2608707" cy="53374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40" b="1" dirty="0">
                  <a:solidFill>
                    <a:schemeClr val="tx1"/>
                  </a:solidFill>
                  <a:cs typeface="Arial" charset="0"/>
                </a:rPr>
                <a:t>Section Officer</a:t>
              </a:r>
            </a:p>
          </p:txBody>
        </p:sp>
        <p:sp>
          <p:nvSpPr>
            <p:cNvPr id="9233" name="AutoShape 67"/>
            <p:cNvSpPr>
              <a:spLocks noChangeArrowheads="1"/>
            </p:cNvSpPr>
            <p:nvPr/>
          </p:nvSpPr>
          <p:spPr bwMode="auto">
            <a:xfrm>
              <a:off x="1249964" y="6062316"/>
              <a:ext cx="2607080" cy="53374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40" b="1" dirty="0">
                  <a:solidFill>
                    <a:schemeClr val="tx1"/>
                  </a:solidFill>
                  <a:cs typeface="Arial" charset="0"/>
                </a:rPr>
                <a:t>Section Clerk</a:t>
              </a:r>
            </a:p>
          </p:txBody>
        </p:sp>
        <p:pic>
          <p:nvPicPr>
            <p:cNvPr id="166980" name="Picture 6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3468" y="4428688"/>
              <a:ext cx="352923" cy="428811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9235" name="AutoShape 69"/>
            <p:cNvSpPr>
              <a:spLocks noChangeArrowheads="1"/>
            </p:cNvSpPr>
            <p:nvPr/>
          </p:nvSpPr>
          <p:spPr bwMode="auto">
            <a:xfrm>
              <a:off x="4021308" y="6062316"/>
              <a:ext cx="2608707" cy="53374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40" b="1" dirty="0">
                  <a:solidFill>
                    <a:schemeClr val="tx1"/>
                  </a:solidFill>
                  <a:cs typeface="Arial" charset="0"/>
                </a:rPr>
                <a:t>Receipt  &amp; Dispatch Clerk</a:t>
              </a:r>
            </a:p>
          </p:txBody>
        </p:sp>
        <p:sp>
          <p:nvSpPr>
            <p:cNvPr id="166982" name="Line 70"/>
            <p:cNvSpPr>
              <a:spLocks noChangeShapeType="1"/>
            </p:cNvSpPr>
            <p:nvPr/>
          </p:nvSpPr>
          <p:spPr bwMode="auto">
            <a:xfrm>
              <a:off x="6020123" y="4778474"/>
              <a:ext cx="684705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83" name="Line 71"/>
            <p:cNvSpPr>
              <a:spLocks noChangeShapeType="1"/>
            </p:cNvSpPr>
            <p:nvPr/>
          </p:nvSpPr>
          <p:spPr bwMode="auto">
            <a:xfrm>
              <a:off x="6020123" y="4778474"/>
              <a:ext cx="0" cy="129550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84" name="Line 72"/>
            <p:cNvSpPr>
              <a:spLocks noChangeShapeType="1"/>
            </p:cNvSpPr>
            <p:nvPr/>
          </p:nvSpPr>
          <p:spPr bwMode="auto">
            <a:xfrm>
              <a:off x="5714365" y="4503827"/>
              <a:ext cx="1066902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85" name="Line 73"/>
            <p:cNvSpPr>
              <a:spLocks noChangeShapeType="1"/>
            </p:cNvSpPr>
            <p:nvPr/>
          </p:nvSpPr>
          <p:spPr bwMode="auto">
            <a:xfrm>
              <a:off x="5714365" y="4488281"/>
              <a:ext cx="0" cy="1599945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86" name="Line 74"/>
            <p:cNvSpPr>
              <a:spLocks noChangeShapeType="1"/>
            </p:cNvSpPr>
            <p:nvPr/>
          </p:nvSpPr>
          <p:spPr bwMode="auto">
            <a:xfrm>
              <a:off x="3352867" y="4792724"/>
              <a:ext cx="0" cy="31998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 w="med" len="med"/>
              <a:tailEnd type="none" w="lg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87" name="Text Box 75"/>
            <p:cNvSpPr txBox="1">
              <a:spLocks noChangeArrowheads="1"/>
            </p:cNvSpPr>
            <p:nvPr/>
          </p:nvSpPr>
          <p:spPr bwMode="auto">
            <a:xfrm>
              <a:off x="457919" y="5598526"/>
              <a:ext cx="1310859" cy="582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20" dirty="0">
                  <a:latin typeface="Calibri"/>
                  <a:cs typeface="Arial" charset="0"/>
                </a:rPr>
                <a:t>Assigns </a:t>
              </a:r>
            </a:p>
            <a:p>
              <a:pPr>
                <a:defRPr/>
              </a:pPr>
              <a:r>
                <a:rPr lang="en-US" sz="1120" dirty="0">
                  <a:latin typeface="Calibri"/>
                  <a:cs typeface="Arial" charset="0"/>
                </a:rPr>
                <a:t>Correspondence </a:t>
              </a:r>
            </a:p>
          </p:txBody>
        </p:sp>
        <p:sp>
          <p:nvSpPr>
            <p:cNvPr id="166988" name="Line 76"/>
            <p:cNvSpPr>
              <a:spLocks noChangeShapeType="1"/>
            </p:cNvSpPr>
            <p:nvPr/>
          </p:nvSpPr>
          <p:spPr bwMode="auto">
            <a:xfrm>
              <a:off x="3352867" y="3954535"/>
              <a:ext cx="0" cy="31998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 w="med" len="med"/>
              <a:tailEnd type="none" w="lg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89" name="Line 77"/>
            <p:cNvSpPr>
              <a:spLocks noChangeShapeType="1"/>
            </p:cNvSpPr>
            <p:nvPr/>
          </p:nvSpPr>
          <p:spPr bwMode="auto">
            <a:xfrm>
              <a:off x="3352867" y="3116344"/>
              <a:ext cx="0" cy="31998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 w="med" len="med"/>
              <a:tailEnd type="none" w="lg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90" name="Line 78"/>
            <p:cNvSpPr>
              <a:spLocks noChangeShapeType="1"/>
            </p:cNvSpPr>
            <p:nvPr/>
          </p:nvSpPr>
          <p:spPr bwMode="auto">
            <a:xfrm>
              <a:off x="3352867" y="2278155"/>
              <a:ext cx="0" cy="31998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 w="med" len="med"/>
              <a:tailEnd type="none" w="lg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93" name="Line 81"/>
            <p:cNvSpPr>
              <a:spLocks noChangeShapeType="1"/>
            </p:cNvSpPr>
            <p:nvPr/>
          </p:nvSpPr>
          <p:spPr bwMode="auto">
            <a:xfrm>
              <a:off x="1828954" y="4792724"/>
              <a:ext cx="0" cy="31998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94" name="Line 82"/>
            <p:cNvSpPr>
              <a:spLocks noChangeShapeType="1"/>
            </p:cNvSpPr>
            <p:nvPr/>
          </p:nvSpPr>
          <p:spPr bwMode="auto">
            <a:xfrm>
              <a:off x="1828954" y="3954535"/>
              <a:ext cx="0" cy="31998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95" name="Line 83"/>
            <p:cNvSpPr>
              <a:spLocks noChangeShapeType="1"/>
            </p:cNvSpPr>
            <p:nvPr/>
          </p:nvSpPr>
          <p:spPr bwMode="auto">
            <a:xfrm>
              <a:off x="1828954" y="3116344"/>
              <a:ext cx="0" cy="31998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96" name="Line 84"/>
            <p:cNvSpPr>
              <a:spLocks noChangeShapeType="1"/>
            </p:cNvSpPr>
            <p:nvPr/>
          </p:nvSpPr>
          <p:spPr bwMode="auto">
            <a:xfrm>
              <a:off x="1828954" y="2278155"/>
              <a:ext cx="0" cy="31998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6999" name="Text Box 87"/>
            <p:cNvSpPr txBox="1">
              <a:spLocks noChangeArrowheads="1"/>
            </p:cNvSpPr>
            <p:nvPr/>
          </p:nvSpPr>
          <p:spPr bwMode="auto">
            <a:xfrm>
              <a:off x="2285965" y="5628323"/>
              <a:ext cx="1066902" cy="582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20" dirty="0">
                  <a:latin typeface="Calibri"/>
                  <a:cs typeface="Arial" charset="0"/>
                </a:rPr>
                <a:t>Creates File and forwards</a:t>
              </a:r>
            </a:p>
          </p:txBody>
        </p:sp>
        <p:sp>
          <p:nvSpPr>
            <p:cNvPr id="167000" name="Text Box 88"/>
            <p:cNvSpPr txBox="1">
              <a:spLocks noChangeArrowheads="1"/>
            </p:cNvSpPr>
            <p:nvPr/>
          </p:nvSpPr>
          <p:spPr bwMode="auto">
            <a:xfrm>
              <a:off x="3775725" y="4853613"/>
              <a:ext cx="1294595" cy="417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20">
                  <a:latin typeface="Calibri"/>
                  <a:cs typeface="Arial" charset="0"/>
                </a:rPr>
                <a:t>Forward or Returns the file</a:t>
              </a:r>
            </a:p>
          </p:txBody>
        </p:sp>
        <p:sp>
          <p:nvSpPr>
            <p:cNvPr id="167001" name="Text Box 89"/>
            <p:cNvSpPr txBox="1">
              <a:spLocks noChangeArrowheads="1"/>
            </p:cNvSpPr>
            <p:nvPr/>
          </p:nvSpPr>
          <p:spPr bwMode="auto">
            <a:xfrm>
              <a:off x="4039197" y="3196665"/>
              <a:ext cx="1294595" cy="84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80" dirty="0">
                  <a:latin typeface="Calibri"/>
                  <a:cs typeface="Arial" charset="0"/>
                </a:rPr>
                <a:t>Approve / Forward / Returns </a:t>
              </a:r>
            </a:p>
            <a:p>
              <a:pPr algn="ctr">
                <a:defRPr/>
              </a:pPr>
              <a:r>
                <a:rPr lang="en-US" sz="1280" dirty="0">
                  <a:latin typeface="Calibri"/>
                  <a:cs typeface="Arial" charset="0"/>
                </a:rPr>
                <a:t>the file</a:t>
              </a:r>
            </a:p>
          </p:txBody>
        </p:sp>
        <p:sp>
          <p:nvSpPr>
            <p:cNvPr id="167002" name="Rectangle 90"/>
            <p:cNvSpPr>
              <a:spLocks noChangeArrowheads="1"/>
            </p:cNvSpPr>
            <p:nvPr/>
          </p:nvSpPr>
          <p:spPr bwMode="auto">
            <a:xfrm>
              <a:off x="228600" y="2450456"/>
              <a:ext cx="5105193" cy="2478296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 sz="1440">
                <a:latin typeface="Calibri"/>
              </a:endParaRPr>
            </a:p>
          </p:txBody>
        </p:sp>
        <p:sp>
          <p:nvSpPr>
            <p:cNvPr id="167003" name="Text Box 91"/>
            <p:cNvSpPr txBox="1">
              <a:spLocks noChangeArrowheads="1"/>
            </p:cNvSpPr>
            <p:nvPr/>
          </p:nvSpPr>
          <p:spPr bwMode="auto">
            <a:xfrm>
              <a:off x="3809879" y="1836388"/>
              <a:ext cx="2154343" cy="27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80" dirty="0">
                  <a:latin typeface="Calibri"/>
                  <a:cs typeface="Arial" charset="0"/>
                </a:rPr>
                <a:t>Approve / Return the file</a:t>
              </a:r>
            </a:p>
          </p:txBody>
        </p:sp>
        <p:sp>
          <p:nvSpPr>
            <p:cNvPr id="167004" name="Text Box 92"/>
            <p:cNvSpPr txBox="1">
              <a:spLocks noChangeArrowheads="1"/>
            </p:cNvSpPr>
            <p:nvPr/>
          </p:nvSpPr>
          <p:spPr bwMode="auto">
            <a:xfrm>
              <a:off x="3886318" y="5462499"/>
              <a:ext cx="1371035" cy="582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20" dirty="0">
                  <a:latin typeface="Calibri"/>
                  <a:cs typeface="Arial" charset="0"/>
                </a:rPr>
                <a:t>Send to the respective section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4440601" y="1661147"/>
            <a:ext cx="1703024" cy="2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 bwMode="auto">
          <a:xfrm>
            <a:off x="6143636" y="1539226"/>
            <a:ext cx="2357454" cy="6705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5678" tIns="42839" rIns="85678" bIns="42839" anchor="ctr"/>
          <a:lstStyle/>
          <a:p>
            <a:pPr algn="ctr" defTabSz="856541">
              <a:defRPr/>
            </a:pPr>
            <a:endParaRPr lang="en-IN" sz="216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2296" name="TextBox 46"/>
          <p:cNvSpPr txBox="1">
            <a:spLocks noChangeArrowheads="1"/>
          </p:cNvSpPr>
          <p:nvPr/>
        </p:nvSpPr>
        <p:spPr bwMode="auto">
          <a:xfrm>
            <a:off x="6286502" y="1661161"/>
            <a:ext cx="2143125" cy="30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82" tIns="42841" rIns="85682" bIns="42841">
            <a:spAutoFit/>
          </a:bodyPr>
          <a:lstStyle/>
          <a:p>
            <a:r>
              <a:rPr lang="en-US" sz="1440">
                <a:latin typeface="Calibri" pitchFamily="34" charset="0"/>
                <a:cs typeface="Arial" pitchFamily="34" charset="0"/>
              </a:rPr>
              <a:t>Other Department </a:t>
            </a:r>
            <a:endParaRPr lang="en-IN" sz="144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AutoShape 63"/>
          <p:cNvSpPr>
            <a:spLocks noChangeArrowheads="1"/>
          </p:cNvSpPr>
          <p:nvPr/>
        </p:nvSpPr>
        <p:spPr bwMode="auto">
          <a:xfrm>
            <a:off x="142844" y="1539229"/>
            <a:ext cx="1785950" cy="55812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85682" tIns="42841" rIns="85682" bIns="42841" anchor="ctr"/>
          <a:lstStyle/>
          <a:p>
            <a:pPr algn="ctr">
              <a:defRPr/>
            </a:pPr>
            <a:r>
              <a:rPr lang="en-US" sz="1440" b="1" dirty="0">
                <a:solidFill>
                  <a:schemeClr val="tx1"/>
                </a:solidFill>
                <a:cs typeface="Arial" charset="0"/>
              </a:rPr>
              <a:t>CS </a:t>
            </a:r>
          </a:p>
          <a:p>
            <a:pPr algn="ctr">
              <a:defRPr/>
            </a:pPr>
            <a:r>
              <a:rPr lang="en-US" sz="1440" b="1" dirty="0">
                <a:solidFill>
                  <a:schemeClr val="tx1"/>
                </a:solidFill>
                <a:cs typeface="Arial" charset="0"/>
              </a:rPr>
              <a:t>for coordination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4429124" y="1965950"/>
            <a:ext cx="1714512" cy="1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928794" y="1720753"/>
            <a:ext cx="285752" cy="1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1928794" y="1904990"/>
            <a:ext cx="285752" cy="1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5" name="AutoShape 63"/>
          <p:cNvSpPr>
            <a:spLocks noChangeArrowheads="1"/>
          </p:cNvSpPr>
          <p:nvPr/>
        </p:nvSpPr>
        <p:spPr bwMode="auto">
          <a:xfrm>
            <a:off x="142844" y="676304"/>
            <a:ext cx="1785950" cy="55812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85682" tIns="42841" rIns="85682" bIns="42841" anchor="ctr"/>
          <a:lstStyle/>
          <a:p>
            <a:pPr algn="ctr">
              <a:defRPr/>
            </a:pPr>
            <a:r>
              <a:rPr lang="en-US" sz="1440" b="1" dirty="0">
                <a:solidFill>
                  <a:schemeClr val="tx1"/>
                </a:solidFill>
                <a:cs typeface="Arial" charset="0"/>
              </a:rPr>
              <a:t>HCM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705558" y="1386768"/>
            <a:ext cx="304125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1061221" y="1386711"/>
            <a:ext cx="3048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6632"/>
            <a:ext cx="8382000" cy="567294"/>
          </a:xfrm>
        </p:spPr>
        <p:txBody>
          <a:bodyPr>
            <a:normAutofit fontScale="90000"/>
          </a:bodyPr>
          <a:lstStyle/>
          <a:p>
            <a:pPr defTabSz="856868">
              <a:defRPr/>
            </a:pPr>
            <a:r>
              <a:rPr dirty="0"/>
              <a:t> Components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29257" y="1998473"/>
            <a:ext cx="2316315" cy="17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86" tIns="43143" rIns="86286" bIns="43143">
            <a:spAutoFit/>
          </a:bodyPr>
          <a:lstStyle/>
          <a:p>
            <a:r>
              <a:rPr lang="en-US" sz="1520" dirty="0">
                <a:latin typeface="Book Antiqua" pitchFamily="18" charset="0"/>
              </a:rPr>
              <a:t>Owner department </a:t>
            </a:r>
          </a:p>
          <a:p>
            <a:r>
              <a:rPr lang="en-US" sz="1520" dirty="0">
                <a:latin typeface="Book Antiqua" pitchFamily="18" charset="0"/>
              </a:rPr>
              <a:t>Title</a:t>
            </a:r>
          </a:p>
          <a:p>
            <a:r>
              <a:rPr lang="en-US" sz="1520" dirty="0">
                <a:latin typeface="Book Antiqua" pitchFamily="18" charset="0"/>
              </a:rPr>
              <a:t>Description</a:t>
            </a:r>
          </a:p>
          <a:p>
            <a:r>
              <a:rPr lang="en-US" sz="1520" dirty="0">
                <a:latin typeface="Book Antiqua" pitchFamily="18" charset="0"/>
              </a:rPr>
              <a:t>Creation Date</a:t>
            </a:r>
          </a:p>
          <a:p>
            <a:r>
              <a:rPr lang="en-US" sz="1520" dirty="0">
                <a:latin typeface="Book Antiqua" pitchFamily="18" charset="0"/>
              </a:rPr>
              <a:t>Version Number</a:t>
            </a:r>
          </a:p>
          <a:p>
            <a:r>
              <a:rPr lang="en-US" sz="1520" dirty="0">
                <a:latin typeface="Book Antiqua" pitchFamily="18" charset="0"/>
              </a:rPr>
              <a:t>Modified Date</a:t>
            </a:r>
          </a:p>
          <a:p>
            <a:r>
              <a:rPr lang="en-US" sz="1520" dirty="0">
                <a:latin typeface="Book Antiqua" pitchFamily="18" charset="0"/>
              </a:rPr>
              <a:t>…….</a:t>
            </a: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7300914" y="2063496"/>
            <a:ext cx="306387" cy="1433238"/>
          </a:xfrm>
          <a:custGeom>
            <a:avLst/>
            <a:gdLst>
              <a:gd name="T0" fmla="*/ 0 w 193"/>
              <a:gd name="T1" fmla="*/ 0 h 1058"/>
              <a:gd name="T2" fmla="*/ 23 w 193"/>
              <a:gd name="T3" fmla="*/ 4 h 1058"/>
              <a:gd name="T4" fmla="*/ 39 w 193"/>
              <a:gd name="T5" fmla="*/ 7 h 1058"/>
              <a:gd name="T6" fmla="*/ 69 w 193"/>
              <a:gd name="T7" fmla="*/ 25 h 1058"/>
              <a:gd name="T8" fmla="*/ 85 w 193"/>
              <a:gd name="T9" fmla="*/ 53 h 1058"/>
              <a:gd name="T10" fmla="*/ 92 w 193"/>
              <a:gd name="T11" fmla="*/ 89 h 1058"/>
              <a:gd name="T12" fmla="*/ 92 w 193"/>
              <a:gd name="T13" fmla="*/ 438 h 1058"/>
              <a:gd name="T14" fmla="*/ 100 w 193"/>
              <a:gd name="T15" fmla="*/ 474 h 1058"/>
              <a:gd name="T16" fmla="*/ 123 w 193"/>
              <a:gd name="T17" fmla="*/ 502 h 1058"/>
              <a:gd name="T18" fmla="*/ 154 w 193"/>
              <a:gd name="T19" fmla="*/ 520 h 1058"/>
              <a:gd name="T20" fmla="*/ 169 w 193"/>
              <a:gd name="T21" fmla="*/ 527 h 1058"/>
              <a:gd name="T22" fmla="*/ 192 w 193"/>
              <a:gd name="T23" fmla="*/ 527 h 1058"/>
              <a:gd name="T24" fmla="*/ 169 w 193"/>
              <a:gd name="T25" fmla="*/ 530 h 1058"/>
              <a:gd name="T26" fmla="*/ 154 w 193"/>
              <a:gd name="T27" fmla="*/ 534 h 1058"/>
              <a:gd name="T28" fmla="*/ 123 w 193"/>
              <a:gd name="T29" fmla="*/ 552 h 1058"/>
              <a:gd name="T30" fmla="*/ 100 w 193"/>
              <a:gd name="T31" fmla="*/ 580 h 1058"/>
              <a:gd name="T32" fmla="*/ 92 w 193"/>
              <a:gd name="T33" fmla="*/ 615 h 1058"/>
              <a:gd name="T34" fmla="*/ 92 w 193"/>
              <a:gd name="T35" fmla="*/ 969 h 1058"/>
              <a:gd name="T36" fmla="*/ 85 w 193"/>
              <a:gd name="T37" fmla="*/ 1004 h 1058"/>
              <a:gd name="T38" fmla="*/ 69 w 193"/>
              <a:gd name="T39" fmla="*/ 1032 h 1058"/>
              <a:gd name="T40" fmla="*/ 39 w 193"/>
              <a:gd name="T41" fmla="*/ 1050 h 1058"/>
              <a:gd name="T42" fmla="*/ 23 w 193"/>
              <a:gd name="T43" fmla="*/ 1057 h 1058"/>
              <a:gd name="T44" fmla="*/ 0 w 193"/>
              <a:gd name="T45" fmla="*/ 1057 h 10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3"/>
              <a:gd name="T70" fmla="*/ 0 h 1058"/>
              <a:gd name="T71" fmla="*/ 193 w 193"/>
              <a:gd name="T72" fmla="*/ 1058 h 10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3" h="1058">
                <a:moveTo>
                  <a:pt x="0" y="0"/>
                </a:moveTo>
                <a:lnTo>
                  <a:pt x="23" y="4"/>
                </a:lnTo>
                <a:lnTo>
                  <a:pt x="39" y="7"/>
                </a:lnTo>
                <a:lnTo>
                  <a:pt x="69" y="25"/>
                </a:lnTo>
                <a:lnTo>
                  <a:pt x="85" y="53"/>
                </a:lnTo>
                <a:lnTo>
                  <a:pt x="92" y="89"/>
                </a:lnTo>
                <a:lnTo>
                  <a:pt x="92" y="438"/>
                </a:lnTo>
                <a:lnTo>
                  <a:pt x="100" y="474"/>
                </a:lnTo>
                <a:lnTo>
                  <a:pt x="123" y="502"/>
                </a:lnTo>
                <a:lnTo>
                  <a:pt x="154" y="520"/>
                </a:lnTo>
                <a:lnTo>
                  <a:pt x="169" y="527"/>
                </a:lnTo>
                <a:lnTo>
                  <a:pt x="192" y="527"/>
                </a:lnTo>
                <a:lnTo>
                  <a:pt x="169" y="530"/>
                </a:lnTo>
                <a:lnTo>
                  <a:pt x="154" y="534"/>
                </a:lnTo>
                <a:lnTo>
                  <a:pt x="123" y="552"/>
                </a:lnTo>
                <a:lnTo>
                  <a:pt x="100" y="580"/>
                </a:lnTo>
                <a:lnTo>
                  <a:pt x="92" y="615"/>
                </a:lnTo>
                <a:lnTo>
                  <a:pt x="92" y="969"/>
                </a:lnTo>
                <a:lnTo>
                  <a:pt x="85" y="1004"/>
                </a:lnTo>
                <a:lnTo>
                  <a:pt x="69" y="1032"/>
                </a:lnTo>
                <a:lnTo>
                  <a:pt x="39" y="1050"/>
                </a:lnTo>
                <a:lnTo>
                  <a:pt x="23" y="1057"/>
                </a:lnTo>
                <a:lnTo>
                  <a:pt x="0" y="105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85690" tIns="42845" rIns="85690" bIns="42845"/>
          <a:lstStyle/>
          <a:p>
            <a:endParaRPr lang="en-IN" sz="144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97788" y="2625683"/>
            <a:ext cx="1385252" cy="3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86" tIns="43143" rIns="86286" bIns="43143">
            <a:spAutoFit/>
          </a:bodyPr>
          <a:lstStyle/>
          <a:p>
            <a:pPr algn="ctr"/>
            <a:r>
              <a:rPr lang="en-US" sz="144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Attribute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638800" y="4079240"/>
            <a:ext cx="1724362" cy="78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86" tIns="43143" rIns="86286" bIns="43143">
            <a:spAutoFit/>
          </a:bodyPr>
          <a:lstStyle/>
          <a:p>
            <a:r>
              <a:rPr lang="en-US" sz="1520">
                <a:latin typeface="Book Antiqua" pitchFamily="18" charset="0"/>
              </a:rPr>
              <a:t>Content: Text</a:t>
            </a:r>
          </a:p>
          <a:p>
            <a:r>
              <a:rPr lang="en-US" sz="1520">
                <a:latin typeface="Book Antiqua" pitchFamily="18" charset="0"/>
              </a:rPr>
              <a:t>                Graphics</a:t>
            </a:r>
          </a:p>
          <a:p>
            <a:r>
              <a:rPr lang="en-US" sz="1520">
                <a:latin typeface="Book Antiqua" pitchFamily="18" charset="0"/>
              </a:rPr>
              <a:t>Index Terms</a:t>
            </a:r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7389813" y="4014216"/>
            <a:ext cx="233362" cy="717974"/>
          </a:xfrm>
          <a:custGeom>
            <a:avLst/>
            <a:gdLst>
              <a:gd name="T0" fmla="*/ 0 w 147"/>
              <a:gd name="T1" fmla="*/ 0 h 530"/>
              <a:gd name="T2" fmla="*/ 31 w 147"/>
              <a:gd name="T3" fmla="*/ 5 h 530"/>
              <a:gd name="T4" fmla="*/ 46 w 147"/>
              <a:gd name="T5" fmla="*/ 15 h 530"/>
              <a:gd name="T6" fmla="*/ 62 w 147"/>
              <a:gd name="T7" fmla="*/ 30 h 530"/>
              <a:gd name="T8" fmla="*/ 69 w 147"/>
              <a:gd name="T9" fmla="*/ 45 h 530"/>
              <a:gd name="T10" fmla="*/ 69 w 147"/>
              <a:gd name="T11" fmla="*/ 219 h 530"/>
              <a:gd name="T12" fmla="*/ 77 w 147"/>
              <a:gd name="T13" fmla="*/ 239 h 530"/>
              <a:gd name="T14" fmla="*/ 92 w 147"/>
              <a:gd name="T15" fmla="*/ 249 h 530"/>
              <a:gd name="T16" fmla="*/ 115 w 147"/>
              <a:gd name="T17" fmla="*/ 259 h 530"/>
              <a:gd name="T18" fmla="*/ 146 w 147"/>
              <a:gd name="T19" fmla="*/ 264 h 530"/>
              <a:gd name="T20" fmla="*/ 115 w 147"/>
              <a:gd name="T21" fmla="*/ 269 h 530"/>
              <a:gd name="T22" fmla="*/ 92 w 147"/>
              <a:gd name="T23" fmla="*/ 279 h 530"/>
              <a:gd name="T24" fmla="*/ 77 w 147"/>
              <a:gd name="T25" fmla="*/ 294 h 530"/>
              <a:gd name="T26" fmla="*/ 69 w 147"/>
              <a:gd name="T27" fmla="*/ 309 h 530"/>
              <a:gd name="T28" fmla="*/ 69 w 147"/>
              <a:gd name="T29" fmla="*/ 484 h 530"/>
              <a:gd name="T30" fmla="*/ 62 w 147"/>
              <a:gd name="T31" fmla="*/ 504 h 530"/>
              <a:gd name="T32" fmla="*/ 46 w 147"/>
              <a:gd name="T33" fmla="*/ 514 h 530"/>
              <a:gd name="T34" fmla="*/ 31 w 147"/>
              <a:gd name="T35" fmla="*/ 524 h 530"/>
              <a:gd name="T36" fmla="*/ 0 w 147"/>
              <a:gd name="T37" fmla="*/ 529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7"/>
              <a:gd name="T58" fmla="*/ 0 h 530"/>
              <a:gd name="T59" fmla="*/ 147 w 147"/>
              <a:gd name="T60" fmla="*/ 530 h 5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7" h="530">
                <a:moveTo>
                  <a:pt x="0" y="0"/>
                </a:moveTo>
                <a:lnTo>
                  <a:pt x="31" y="5"/>
                </a:lnTo>
                <a:lnTo>
                  <a:pt x="46" y="15"/>
                </a:lnTo>
                <a:lnTo>
                  <a:pt x="62" y="30"/>
                </a:lnTo>
                <a:lnTo>
                  <a:pt x="69" y="45"/>
                </a:lnTo>
                <a:lnTo>
                  <a:pt x="69" y="219"/>
                </a:lnTo>
                <a:lnTo>
                  <a:pt x="77" y="239"/>
                </a:lnTo>
                <a:lnTo>
                  <a:pt x="92" y="249"/>
                </a:lnTo>
                <a:lnTo>
                  <a:pt x="115" y="259"/>
                </a:lnTo>
                <a:lnTo>
                  <a:pt x="146" y="264"/>
                </a:lnTo>
                <a:lnTo>
                  <a:pt x="115" y="269"/>
                </a:lnTo>
                <a:lnTo>
                  <a:pt x="92" y="279"/>
                </a:lnTo>
                <a:lnTo>
                  <a:pt x="77" y="294"/>
                </a:lnTo>
                <a:lnTo>
                  <a:pt x="69" y="309"/>
                </a:lnTo>
                <a:lnTo>
                  <a:pt x="69" y="484"/>
                </a:lnTo>
                <a:lnTo>
                  <a:pt x="62" y="504"/>
                </a:lnTo>
                <a:lnTo>
                  <a:pt x="46" y="514"/>
                </a:lnTo>
                <a:lnTo>
                  <a:pt x="31" y="524"/>
                </a:lnTo>
                <a:lnTo>
                  <a:pt x="0" y="52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85690" tIns="42845" rIns="85690" bIns="42845"/>
          <a:lstStyle/>
          <a:p>
            <a:endParaRPr lang="en-IN" sz="144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588250" y="4210643"/>
            <a:ext cx="1555750" cy="3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86" tIns="43143" rIns="86286" bIns="43143">
            <a:spAutoFit/>
          </a:bodyPr>
          <a:lstStyle/>
          <a:p>
            <a:pPr algn="ctr"/>
            <a:r>
              <a:rPr lang="en-US" sz="144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Content 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153401" y="3404909"/>
            <a:ext cx="415925" cy="5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86" tIns="43143" rIns="86286" bIns="43143" anchor="ctr">
            <a:spAutoFit/>
          </a:bodyPr>
          <a:lstStyle/>
          <a:p>
            <a:r>
              <a:rPr lang="en-US" sz="29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583489" y="1406483"/>
            <a:ext cx="1499551" cy="3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86" tIns="43143" rIns="86286" bIns="43143">
            <a:spAutoFit/>
          </a:bodyPr>
          <a:lstStyle/>
          <a:p>
            <a:pPr algn="ctr"/>
            <a:r>
              <a:rPr lang="en-US" sz="144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Document 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077201" y="1779309"/>
            <a:ext cx="415925" cy="5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86" tIns="43143" rIns="86286" bIns="43143" anchor="ctr">
            <a:spAutoFit/>
          </a:bodyPr>
          <a:lstStyle/>
          <a:p>
            <a:r>
              <a:rPr lang="en-US" sz="29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=</a:t>
            </a:r>
          </a:p>
        </p:txBody>
      </p:sp>
      <p:pic>
        <p:nvPicPr>
          <p:cNvPr id="1041" name="Picture 17" descr="C:\Users\HCL\Desktop\Annexure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" y="853293"/>
            <a:ext cx="3886310" cy="5257947"/>
          </a:xfrm>
          <a:prstGeom prst="rect">
            <a:avLst/>
          </a:prstGeom>
          <a:noFill/>
        </p:spPr>
      </p:pic>
      <p:sp>
        <p:nvSpPr>
          <p:cNvPr id="1030" name="Line 6"/>
          <p:cNvSpPr>
            <a:spLocks noChangeShapeType="1"/>
          </p:cNvSpPr>
          <p:nvPr/>
        </p:nvSpPr>
        <p:spPr bwMode="auto">
          <a:xfrm flipH="1" flipV="1">
            <a:off x="2825181" y="1172078"/>
            <a:ext cx="2604076" cy="955040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85690" tIns="42845" rIns="85690" bIns="42845" anchor="ctr"/>
          <a:lstStyle/>
          <a:p>
            <a:endParaRPr lang="en-IN" sz="144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 flipV="1">
            <a:off x="1097280" y="1892798"/>
            <a:ext cx="4331977" cy="732885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85690" tIns="42845" rIns="85690" bIns="42845" anchor="ctr"/>
          <a:lstStyle/>
          <a:p>
            <a:endParaRPr lang="en-IN" sz="144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 flipV="1">
            <a:off x="3413760" y="1651000"/>
            <a:ext cx="2015497" cy="738971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85690" tIns="42845" rIns="85690" bIns="42845" anchor="ctr"/>
          <a:lstStyle/>
          <a:p>
            <a:endParaRPr lang="en-IN" sz="1440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975359" y="2860722"/>
            <a:ext cx="4453896" cy="42664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85690" tIns="42845" rIns="85690" bIns="42845" anchor="ctr"/>
          <a:lstStyle/>
          <a:p>
            <a:endParaRPr lang="en-IN" sz="144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3535680" y="4339336"/>
            <a:ext cx="1893577" cy="4070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85690" tIns="42845" rIns="85690" bIns="42845" anchor="ctr"/>
          <a:lstStyle/>
          <a:p>
            <a:endParaRPr lang="en-IN" sz="144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914400" y="3368040"/>
            <a:ext cx="4514855" cy="42664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85690" tIns="42845" rIns="85690" bIns="42845" anchor="ctr"/>
          <a:lstStyle/>
          <a:p>
            <a:endParaRPr lang="en-IN" sz="1440"/>
          </a:p>
        </p:txBody>
      </p:sp>
    </p:spTree>
    <p:extLst>
      <p:ext uri="{BB962C8B-B14F-4D97-AF65-F5344CB8AC3E}">
        <p14:creationId xmlns:p14="http://schemas.microsoft.com/office/powerpoint/2010/main" val="23113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zzf4iYNjpX6Q0DvBc7j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Qm39P3jXks3czxlJATq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rSNKoTXFbVe30gVxoL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WhoRwPXWCZromnftRYO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9TmCo1C4OJKBCXGrrXl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oCg7mIglMAaS8uuUrVj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DKKiMpwQHjI2uKlgFT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rKObXwwq9NVGYvn4WRO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960KyagpKILtjZtBsZk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zEhoQaLDp0Pd3zT6KekY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xRrI3FgSoUZtrYMbKo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2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3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4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Y regular presentation_Widescreen_2010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4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7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8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9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0_Pw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58DE2C6-A5E0-4341-B6D8-21A18EA47C85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DEC527C-B9EB-4813-BE0D-316276915E0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6EDAF8A-4359-47DB-B672-B539753E03C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765BD82-7751-4211-B3F6-E1745DF960B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E9DB122-E11A-4DD0-A1A0-E48C1ED61633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53FE285-1E8C-4684-A168-1F87D4FFF78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C066F51-9A08-46D0-B1E0-73CE4A09AFE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11E2825-7DE3-45D2-9B71-E14E07FF2D3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9067D8A-2A1E-4E9B-ABBE-846BF9002C0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A177A73-492F-40CC-86FB-DCE7F38C491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9BDD7E4-8D84-471D-970A-FA1EEFD6BEE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BE4E862-A2DA-45E7-BCEA-45CD423C4E9F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590F095-BFA5-4566-A09E-F0AC65C3EC2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2E6D115-4C12-4143-A19D-8CCBC874D1D7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EBEF515-DE10-4C99-BB31-90D686D5460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EF43C16-459A-4B76-B517-FC4641CA2AD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D21F9C2-D203-467E-952B-44C91E7BF6F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37449F4-DABB-4A5A-B9AC-20DD23EEACF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494D41B-248D-4799-B2FA-A0823AA9AA5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3C2BA21-6BEC-461F-B800-D52F5903F9F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30066CB-9B3E-4FA1-8D55-2C8298E12F7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453146F-002E-45F3-8B71-10F3643AFC9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F2A71B3-6983-4715-AA2B-3CE18372E74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644AA60-B488-4B1A-8393-2A78395B5B9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03F5D55-9394-42C2-92E9-6F56A091FA6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0C9763C-B36C-40F9-BF65-F7717943BB8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1488</Words>
  <Application>Microsoft Office PowerPoint</Application>
  <PresentationFormat>On-screen Show (4:3)</PresentationFormat>
  <Paragraphs>256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50" baseType="lpstr">
      <vt:lpstr>MS Mincho</vt:lpstr>
      <vt:lpstr>SimSun</vt:lpstr>
      <vt:lpstr>Arial</vt:lpstr>
      <vt:lpstr>Arial Narrow</vt:lpstr>
      <vt:lpstr>Book Antiqua</vt:lpstr>
      <vt:lpstr>Calibri</vt:lpstr>
      <vt:lpstr>Georgia</vt:lpstr>
      <vt:lpstr>Mangal</vt:lpstr>
      <vt:lpstr>Monotype Corsiva</vt:lpstr>
      <vt:lpstr>Segoe</vt:lpstr>
      <vt:lpstr>Segoe UI</vt:lpstr>
      <vt:lpstr>Symbol</vt:lpstr>
      <vt:lpstr>Times New Roman</vt:lpstr>
      <vt:lpstr>Wingdings</vt:lpstr>
      <vt:lpstr>Wingdings 2</vt:lpstr>
      <vt:lpstr>Office Theme</vt:lpstr>
      <vt:lpstr>EY regular presentation_Widescreen_2010</vt:lpstr>
      <vt:lpstr>4_PwC</vt:lpstr>
      <vt:lpstr>5_PwC</vt:lpstr>
      <vt:lpstr>6_PwC</vt:lpstr>
      <vt:lpstr>7_PwC</vt:lpstr>
      <vt:lpstr>8_PwC</vt:lpstr>
      <vt:lpstr>9_PwC</vt:lpstr>
      <vt:lpstr>10_PwC</vt:lpstr>
      <vt:lpstr>11_PwC</vt:lpstr>
      <vt:lpstr>12_PwC</vt:lpstr>
      <vt:lpstr>13_PwC</vt:lpstr>
      <vt:lpstr>14_PwC</vt:lpstr>
      <vt:lpstr> Chhattisgarh Digital Secretariat Project  by  A.M.Parial, Vice Chairman, CHiPS 29th September 2014 </vt:lpstr>
      <vt:lpstr>Objectives</vt:lpstr>
      <vt:lpstr>Activities of Secretariat</vt:lpstr>
      <vt:lpstr>Workflow  in government  -</vt:lpstr>
      <vt:lpstr>Department  &amp; Official Feedback </vt:lpstr>
      <vt:lpstr>Departmental Approval Cycle</vt:lpstr>
      <vt:lpstr>Multiple processing of files</vt:lpstr>
      <vt:lpstr>PowerPoint Presentation</vt:lpstr>
      <vt:lpstr> Components</vt:lpstr>
      <vt:lpstr>Today’s Secretariat: Key process areas and issues</vt:lpstr>
      <vt:lpstr>Solution Requirements</vt:lpstr>
      <vt:lpstr>Solution Framework</vt:lpstr>
      <vt:lpstr>Digitization Lifecycle</vt:lpstr>
      <vt:lpstr>Simple View, Easy to Adopt </vt:lpstr>
      <vt:lpstr>PowerPoint Presentation</vt:lpstr>
      <vt:lpstr>PowerPoint Presentation</vt:lpstr>
      <vt:lpstr>PowerPoint Presentation</vt:lpstr>
      <vt:lpstr>Responding to Urgent Situations</vt:lpstr>
      <vt:lpstr>Other Important Features</vt:lpstr>
      <vt:lpstr>Progress till date</vt:lpstr>
      <vt:lpstr>Benefits</vt:lpstr>
      <vt:lpstr>Thank You</vt:lpstr>
    </vt:vector>
  </TitlesOfParts>
  <Company>HCL Infosystems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of Consulting Agency for Study, Design and Implementation of Hon’ble Chief Minister’s Dashboard, State of Chhattisgarh</dc:title>
  <dc:creator>hcl</dc:creator>
  <cp:lastModifiedBy>am_parial@yahoo.co.in</cp:lastModifiedBy>
  <cp:revision>76</cp:revision>
  <cp:lastPrinted>2014-09-22T05:18:08Z</cp:lastPrinted>
  <dcterms:created xsi:type="dcterms:W3CDTF">2014-01-24T07:01:51Z</dcterms:created>
  <dcterms:modified xsi:type="dcterms:W3CDTF">2014-09-28T18:39:18Z</dcterms:modified>
</cp:coreProperties>
</file>