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89" r:id="rId3"/>
    <p:sldId id="366" r:id="rId4"/>
    <p:sldId id="379" r:id="rId5"/>
    <p:sldId id="380" r:id="rId6"/>
    <p:sldId id="381" r:id="rId7"/>
    <p:sldId id="382" r:id="rId8"/>
    <p:sldId id="383" r:id="rId9"/>
    <p:sldId id="384" r:id="rId10"/>
    <p:sldId id="375" r:id="rId11"/>
    <p:sldId id="385" r:id="rId12"/>
    <p:sldId id="399" r:id="rId13"/>
    <p:sldId id="391" r:id="rId14"/>
    <p:sldId id="392" r:id="rId15"/>
    <p:sldId id="394" r:id="rId16"/>
    <p:sldId id="397" r:id="rId17"/>
    <p:sldId id="377" r:id="rId18"/>
    <p:sldId id="378" r:id="rId19"/>
    <p:sldId id="398" r:id="rId20"/>
    <p:sldId id="368" r:id="rId21"/>
    <p:sldId id="400" r:id="rId22"/>
    <p:sldId id="401" r:id="rId23"/>
    <p:sldId id="395" r:id="rId24"/>
    <p:sldId id="396" r:id="rId25"/>
    <p:sldId id="273" r:id="rId26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A8"/>
    <a:srgbClr val="FFFF99"/>
    <a:srgbClr val="FFFFFF"/>
    <a:srgbClr val="FFFFCC"/>
    <a:srgbClr val="FF0066"/>
    <a:srgbClr val="583B2E"/>
    <a:srgbClr val="FFCCFF"/>
    <a:srgbClr val="99FF99"/>
    <a:srgbClr val="990033"/>
    <a:srgbClr val="D6009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485" autoAdjust="0"/>
    <p:restoredTop sz="94718" autoAdjust="0"/>
  </p:normalViewPr>
  <p:slideViewPr>
    <p:cSldViewPr>
      <p:cViewPr>
        <p:scale>
          <a:sx n="55" d="100"/>
          <a:sy n="55" d="100"/>
        </p:scale>
        <p:origin x="-1243" y="-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pPr>
              <a:defRPr/>
            </a:pPr>
            <a:fld id="{C917A2A0-8E26-4727-A5E8-FEB12905170B}" type="datetimeFigureOut">
              <a:rPr lang="en-IN"/>
              <a:pPr>
                <a:defRPr/>
              </a:pPr>
              <a:t>27-10-2014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pPr lvl="0"/>
            <a:endParaRPr lang="en-I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21188"/>
            <a:ext cx="5643563" cy="4189412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pPr>
              <a:defRPr/>
            </a:pPr>
            <a:fld id="{F8C07CB8-C024-4AE7-A21F-CA766EA447A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0563"/>
            <a:ext cx="4687888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0AB940-C7EC-4F96-8BEB-0E4F2868F34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3BC5-FDBC-4542-87DB-E30073DE66A0}" type="datetime1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B8563-B65A-44B9-83FC-33F93C7E9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44AFD-89D3-4730-82C3-61CD4F3DF8B8}" type="datetime1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1050C-0A50-45BB-952D-99277FCF0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0E6BD-9428-48AC-A876-290C7AB36E2F}" type="datetime1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70265-A40A-4CF1-A7F9-DE9296506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73068-E29D-407F-9CE6-3A77C475A42D}" type="datetime1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BD3D3-D97A-4A2E-BBF3-DA844B64D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C0B5B-8C87-4DB9-B27A-933CCD8A3BF2}" type="datetime1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57321-B516-46A6-BD1E-8DCA8F14A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BA967-9F9E-48AD-B737-605DB02040C0}" type="datetime1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1B917-9510-4D09-AE11-581814C28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EC46E-EF2E-4522-B7EC-3EBB9160137E}" type="datetime1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E4C10-C496-41AA-8AAB-0CA328041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A0B6C-FA73-4CC5-928A-9335019BA3D4}" type="datetime1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0400C-1B1B-417E-9078-3B352D9AB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6652D-1DF9-4816-B5AC-142953AE233D}" type="datetime1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EF5C4-6CAC-4197-8D9D-2B183BDB8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FAF39-CD37-4D1C-AB1A-2595BEBAFE77}" type="datetime1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90F8E-D40D-4E97-BAC5-AD32D34A6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6DD76-45B8-4918-90D6-FCD1A2B8FD87}" type="datetime1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B580D-6AFD-4585-94D3-93722EF33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584A22-FB31-4EC7-8E83-4D11F85129D3}" type="datetime1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7105CD-11B2-4ECF-8BB5-AEE4A97FC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3352800"/>
            <a:ext cx="36385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Ration cards – Reaching the needy</a:t>
            </a:r>
            <a:endParaRPr lang="en-US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3276600"/>
            <a:ext cx="6781800" cy="3429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PDS – Integrated approach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Govt</a:t>
            </a:r>
            <a:r>
              <a:rPr lang="en-US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Telangana</a:t>
            </a:r>
            <a:endParaRPr lang="en-US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1" name="Picture 2" descr="C:\Users\cro\Desktop\Telangana-Govt.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0"/>
            <a:ext cx="15621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3B5EB-15A0-4B6F-BE0A-5C011776C83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990600"/>
          </a:xfrm>
        </p:spPr>
        <p:txBody>
          <a:bodyPr/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Savings  - HYDERABAD</a:t>
            </a:r>
            <a:endParaRPr lang="en-US" sz="4000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685800"/>
          <a:ext cx="8686800" cy="595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/>
                <a:gridCol w="3619500"/>
                <a:gridCol w="2171700"/>
                <a:gridCol w="217170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S. 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No.</a:t>
                      </a:r>
                      <a:endParaRPr lang="en-US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Year</a:t>
                      </a:r>
                      <a:endParaRPr lang="en-US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White cards</a:t>
                      </a:r>
                      <a:endParaRPr lang="en-US" sz="2000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Units</a:t>
                      </a:r>
                      <a:endParaRPr lang="en-US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1</a:t>
                      </a:r>
                      <a:endParaRPr lang="en-US" sz="2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30.1.2011 (Prior to giving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Rachabanda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(RB) cards)</a:t>
                      </a:r>
                      <a:endParaRPr lang="en-US" sz="2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6,50,321</a:t>
                      </a:r>
                      <a:endParaRPr lang="en-US" sz="2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26,26,328</a:t>
                      </a:r>
                      <a:endParaRPr lang="en-US" sz="2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cards printed in between 2011 &amp; RB III (Feb., 2014)</a:t>
                      </a:r>
                      <a:endParaRPr lang="en-US" sz="2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2,06,616</a:t>
                      </a:r>
                      <a:endParaRPr lang="en-US" sz="2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10,48,937</a:t>
                      </a:r>
                      <a:endParaRPr lang="en-US" sz="2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The cards that would have been in circulation if ePDS &amp; Aadhaar was not introduced. ( Sr. No. 1+ 2)</a:t>
                      </a:r>
                      <a:endParaRPr lang="en-US" sz="2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8,56,937</a:t>
                      </a:r>
                      <a:endParaRPr lang="en-US" sz="2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36,75,265</a:t>
                      </a:r>
                      <a:endParaRPr lang="en-US" sz="2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Position in ePDS as on 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TODAY</a:t>
                      </a:r>
                      <a:endParaRPr lang="en-US" sz="2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kern="1200" baseline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623807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kern="1200" baseline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2094155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Savings achieved as a result of collecting Aadhaar in ePDS ( Sr. No. 3 - 4)</a:t>
                      </a:r>
                      <a:endParaRPr lang="en-US" sz="2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kern="1200" baseline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233130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kern="1200" baseline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1581110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US" sz="2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Savings % (Sr. No. 5 / 3 X 100)</a:t>
                      </a:r>
                      <a:endParaRPr lang="en-US" sz="2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kern="1200" baseline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kern="1200" baseline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43%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AADHAR SEEDING – Telangana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0000CC"/>
                </a:solidFill>
              </a:rPr>
              <a:t>BPL cards – </a:t>
            </a:r>
            <a:r>
              <a:rPr lang="en-US" sz="3600" b="1" dirty="0" smtClean="0">
                <a:solidFill>
                  <a:srgbClr val="0040A8"/>
                </a:solidFill>
              </a:rPr>
              <a:t>79,86,252</a:t>
            </a:r>
            <a:r>
              <a:rPr lang="en-US" sz="3600" dirty="0" smtClean="0">
                <a:solidFill>
                  <a:srgbClr val="0040A8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0000CC"/>
                </a:solidFill>
              </a:rPr>
              <a:t>Units – </a:t>
            </a:r>
            <a:r>
              <a:rPr lang="en-US" sz="3600" b="1" dirty="0" smtClean="0">
                <a:solidFill>
                  <a:srgbClr val="0040A8"/>
                </a:solidFill>
              </a:rPr>
              <a:t>2,47,93,856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0000CC"/>
                </a:solidFill>
              </a:rPr>
              <a:t>Seeded units – </a:t>
            </a:r>
            <a:r>
              <a:rPr lang="en-US" sz="3600" b="1" dirty="0" smtClean="0">
                <a:solidFill>
                  <a:srgbClr val="0040A8"/>
                </a:solidFill>
              </a:rPr>
              <a:t>2,33,91,282 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0000CC"/>
                </a:solidFill>
              </a:rPr>
              <a:t>% of seeding – </a:t>
            </a:r>
            <a:r>
              <a:rPr lang="en-US" sz="3600" b="1" dirty="0" smtClean="0">
                <a:solidFill>
                  <a:srgbClr val="0040A8"/>
                </a:solidFill>
              </a:rPr>
              <a:t>94.34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EFC-17EA-4665-AADC-4CAB9A12D63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Savings – Telangana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BD3D3-D97A-4A2E-BBF3-DA844B64D7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914400"/>
          <a:ext cx="8305799" cy="4340294"/>
        </p:xfrm>
        <a:graphic>
          <a:graphicData uri="http://schemas.openxmlformats.org/drawingml/2006/table">
            <a:tbl>
              <a:tblPr/>
              <a:tblGrid>
                <a:gridCol w="2111228"/>
                <a:gridCol w="2086679"/>
                <a:gridCol w="2184875"/>
                <a:gridCol w="1923017"/>
              </a:tblGrid>
              <a:tr h="48059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40A8"/>
                          </a:solidFill>
                          <a:latin typeface="Calibri"/>
                        </a:rPr>
                        <a:t>STATUS IN JUNE,14 Versus NOVEMBER,14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4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059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40A8"/>
                          </a:solidFill>
                          <a:latin typeface="Calibri"/>
                        </a:rPr>
                        <a:t>Particulars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40A8"/>
                          </a:solidFill>
                          <a:latin typeface="Calibri"/>
                        </a:rPr>
                        <a:t>In June 2014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40A8"/>
                          </a:solidFill>
                          <a:latin typeface="Calibri"/>
                        </a:rPr>
                        <a:t>In November 2014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40A8"/>
                          </a:solidFill>
                          <a:latin typeface="Calibri"/>
                        </a:rPr>
                        <a:t>Difference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45000"/>
                      </a:srgbClr>
                    </a:solidFill>
                  </a:tcPr>
                </a:tc>
              </a:tr>
              <a:tr h="48059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40A8"/>
                          </a:solidFill>
                          <a:latin typeface="Calibri"/>
                        </a:rPr>
                        <a:t>No.Of BPL Cards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40A8"/>
                          </a:solidFill>
                          <a:latin typeface="Calibri"/>
                        </a:rPr>
                        <a:t>91,84,991</a:t>
                      </a:r>
                      <a:endParaRPr lang="en-US" sz="2800" b="0" i="0" u="none" strike="noStrike" dirty="0">
                        <a:solidFill>
                          <a:srgbClr val="0040A8"/>
                        </a:solidFill>
                        <a:latin typeface="Calibri"/>
                      </a:endParaRP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 dirty="0" smtClean="0">
                          <a:solidFill>
                            <a:srgbClr val="0040A8"/>
                          </a:solidFill>
                          <a:latin typeface="Calibri"/>
                        </a:rPr>
                        <a:t>79,65,0,28</a:t>
                      </a:r>
                      <a:endParaRPr lang="en-US" sz="2800" b="0" i="0" u="none" strike="noStrike" dirty="0">
                        <a:solidFill>
                          <a:srgbClr val="0040A8"/>
                        </a:solidFill>
                        <a:latin typeface="Calibri"/>
                      </a:endParaRP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40A8"/>
                          </a:solidFill>
                          <a:latin typeface="Calibri"/>
                        </a:rPr>
                        <a:t>12,19,963</a:t>
                      </a:r>
                      <a:endParaRPr lang="en-US" sz="2800" b="0" i="0" u="none" strike="noStrike" dirty="0">
                        <a:solidFill>
                          <a:srgbClr val="0040A8"/>
                        </a:solidFill>
                        <a:latin typeface="Calibri"/>
                      </a:endParaRP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45000"/>
                      </a:srgbClr>
                    </a:solidFill>
                  </a:tcPr>
                </a:tc>
              </a:tr>
              <a:tr h="48059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40A8"/>
                          </a:solidFill>
                          <a:latin typeface="Calibri"/>
                        </a:rPr>
                        <a:t>No.Of BPL Units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40A8"/>
                          </a:solidFill>
                          <a:latin typeface="Calibri"/>
                        </a:rPr>
                        <a:t>3,21,43,953</a:t>
                      </a:r>
                      <a:endParaRPr lang="en-US" sz="2800" b="0" i="0" u="none" strike="noStrike" dirty="0">
                        <a:solidFill>
                          <a:srgbClr val="0040A8"/>
                        </a:solidFill>
                        <a:latin typeface="Calibri"/>
                      </a:endParaRP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40A8"/>
                          </a:solidFill>
                          <a:latin typeface="Calibri"/>
                        </a:rPr>
                        <a:t>2,47,47,002</a:t>
                      </a:r>
                      <a:endParaRPr lang="en-US" sz="2800" b="0" i="0" u="none" strike="noStrike" dirty="0">
                        <a:solidFill>
                          <a:srgbClr val="0040A8"/>
                        </a:solidFill>
                        <a:latin typeface="Calibri"/>
                      </a:endParaRP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40A8"/>
                          </a:solidFill>
                          <a:latin typeface="Calibri"/>
                        </a:rPr>
                        <a:t>73,96,951</a:t>
                      </a:r>
                      <a:endParaRPr lang="en-US" sz="2800" b="0" i="0" u="none" strike="noStrike" dirty="0">
                        <a:solidFill>
                          <a:srgbClr val="0040A8"/>
                        </a:solidFill>
                        <a:latin typeface="Calibri"/>
                      </a:endParaRP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45000"/>
                      </a:srgbClr>
                    </a:solidFill>
                  </a:tcPr>
                </a:tc>
              </a:tr>
              <a:tr h="48059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40A8"/>
                          </a:solidFill>
                          <a:latin typeface="Calibri"/>
                        </a:rPr>
                        <a:t>Rice Allotment (Mts)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40A8"/>
                          </a:solidFill>
                          <a:latin typeface="Calibri"/>
                        </a:rPr>
                        <a:t>1,39,037</a:t>
                      </a:r>
                      <a:endParaRPr lang="en-US" sz="2800" b="0" i="0" u="none" strike="noStrike" dirty="0">
                        <a:solidFill>
                          <a:srgbClr val="0040A8"/>
                        </a:solidFill>
                        <a:latin typeface="Calibri"/>
                      </a:endParaRP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40A8"/>
                          </a:solidFill>
                          <a:latin typeface="Calibri"/>
                        </a:rPr>
                        <a:t>1,15,814</a:t>
                      </a:r>
                      <a:endParaRPr lang="en-US" sz="2800" b="0" i="0" u="none" strike="noStrike" dirty="0">
                        <a:solidFill>
                          <a:srgbClr val="0040A8"/>
                        </a:solidFill>
                        <a:latin typeface="Calibri"/>
                      </a:endParaRP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40A8"/>
                          </a:solidFill>
                          <a:latin typeface="Calibri"/>
                        </a:rPr>
                        <a:t>23,223</a:t>
                      </a:r>
                      <a:endParaRPr lang="en-US" sz="2800" b="0" i="0" u="none" strike="noStrike" dirty="0">
                        <a:solidFill>
                          <a:srgbClr val="0040A8"/>
                        </a:solidFill>
                        <a:latin typeface="Calibri"/>
                      </a:endParaRP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4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0" y="5257800"/>
            <a:ext cx="519943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40A8"/>
                </a:solidFill>
                <a:latin typeface="Calibri"/>
              </a:rPr>
              <a:t>23,223 MTs saved. </a:t>
            </a:r>
          </a:p>
          <a:p>
            <a:r>
              <a:rPr lang="en-US" sz="2800" dirty="0" err="1" smtClean="0">
                <a:solidFill>
                  <a:srgbClr val="0040A8"/>
                </a:solidFill>
                <a:latin typeface="Calibri"/>
              </a:rPr>
              <a:t>Ie</a:t>
            </a:r>
            <a:r>
              <a:rPr lang="en-US" sz="2800" dirty="0" smtClean="0">
                <a:solidFill>
                  <a:srgbClr val="0040A8"/>
                </a:solidFill>
                <a:latin typeface="Calibri"/>
              </a:rPr>
              <a:t> Rs 15.28 </a:t>
            </a:r>
            <a:r>
              <a:rPr lang="en-US" sz="2800" dirty="0" err="1" smtClean="0">
                <a:solidFill>
                  <a:srgbClr val="0040A8"/>
                </a:solidFill>
                <a:latin typeface="Calibri"/>
              </a:rPr>
              <a:t>crs</a:t>
            </a:r>
            <a:r>
              <a:rPr lang="en-US" sz="2800" dirty="0" smtClean="0">
                <a:solidFill>
                  <a:srgbClr val="0040A8"/>
                </a:solidFill>
                <a:latin typeface="Calibri"/>
              </a:rPr>
              <a:t> savings per month. </a:t>
            </a:r>
          </a:p>
          <a:p>
            <a:r>
              <a:rPr lang="en-US" sz="2800" dirty="0" smtClean="0">
                <a:solidFill>
                  <a:srgbClr val="0040A8"/>
                </a:solidFill>
                <a:latin typeface="Calibri"/>
              </a:rPr>
              <a:t>Rs </a:t>
            </a:r>
            <a:r>
              <a:rPr lang="en-US" sz="2800" b="1" dirty="0" smtClean="0">
                <a:solidFill>
                  <a:srgbClr val="0040A8"/>
                </a:solidFill>
                <a:latin typeface="Calibri"/>
              </a:rPr>
              <a:t>183 </a:t>
            </a:r>
            <a:r>
              <a:rPr lang="en-US" sz="2800" dirty="0" err="1" smtClean="0">
                <a:solidFill>
                  <a:srgbClr val="0040A8"/>
                </a:solidFill>
                <a:latin typeface="Calibri"/>
              </a:rPr>
              <a:t>crs</a:t>
            </a:r>
            <a:r>
              <a:rPr lang="en-US" sz="2800" dirty="0" smtClean="0">
                <a:solidFill>
                  <a:srgbClr val="0040A8"/>
                </a:solidFill>
                <a:latin typeface="Calibri"/>
              </a:rPr>
              <a:t> per annum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AADHAR AS COMMON FIELD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763000" cy="5486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200" dirty="0" smtClean="0">
                <a:solidFill>
                  <a:srgbClr val="0000CC"/>
                </a:solidFill>
              </a:rPr>
              <a:t>LPG database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Kerosene  allocation – 1 </a:t>
            </a:r>
            <a:r>
              <a:rPr lang="en-US" dirty="0" err="1" smtClean="0">
                <a:solidFill>
                  <a:srgbClr val="0000CC"/>
                </a:solidFill>
              </a:rPr>
              <a:t>litre</a:t>
            </a:r>
            <a:r>
              <a:rPr lang="en-US" dirty="0" smtClean="0">
                <a:solidFill>
                  <a:srgbClr val="0000CC"/>
                </a:solidFill>
              </a:rPr>
              <a:t> to LPG holder &amp; 4 </a:t>
            </a:r>
            <a:r>
              <a:rPr lang="en-US" dirty="0" err="1" smtClean="0">
                <a:solidFill>
                  <a:srgbClr val="0000CC"/>
                </a:solidFill>
              </a:rPr>
              <a:t>ltr</a:t>
            </a:r>
            <a:r>
              <a:rPr lang="en-US" dirty="0" smtClean="0">
                <a:solidFill>
                  <a:srgbClr val="0000CC"/>
                </a:solidFill>
              </a:rPr>
              <a:t> to non LPG holder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Oil Company data – LPG dealers seeding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57 </a:t>
            </a:r>
            <a:r>
              <a:rPr lang="en-US" dirty="0" err="1" smtClean="0">
                <a:solidFill>
                  <a:srgbClr val="0000CC"/>
                </a:solidFill>
              </a:rPr>
              <a:t>lakh</a:t>
            </a:r>
            <a:r>
              <a:rPr lang="en-US" dirty="0" smtClean="0">
                <a:solidFill>
                  <a:srgbClr val="0000CC"/>
                </a:solidFill>
              </a:rPr>
              <a:t> records got - 47 </a:t>
            </a:r>
            <a:r>
              <a:rPr lang="en-US" dirty="0" err="1" smtClean="0">
                <a:solidFill>
                  <a:srgbClr val="0000CC"/>
                </a:solidFill>
              </a:rPr>
              <a:t>lakh</a:t>
            </a:r>
            <a:r>
              <a:rPr lang="en-US" dirty="0" smtClean="0">
                <a:solidFill>
                  <a:srgbClr val="0000CC"/>
                </a:solidFill>
              </a:rPr>
              <a:t> seeded - 20 </a:t>
            </a:r>
            <a:r>
              <a:rPr lang="en-US" dirty="0" err="1" smtClean="0">
                <a:solidFill>
                  <a:srgbClr val="0000CC"/>
                </a:solidFill>
              </a:rPr>
              <a:t>lakh</a:t>
            </a:r>
            <a:r>
              <a:rPr lang="en-US" dirty="0" smtClean="0">
                <a:solidFill>
                  <a:srgbClr val="0000CC"/>
                </a:solidFill>
              </a:rPr>
              <a:t> mapped with ePDS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July 2014 allotment -1.66 </a:t>
            </a:r>
            <a:r>
              <a:rPr lang="en-US" dirty="0" err="1" smtClean="0">
                <a:solidFill>
                  <a:srgbClr val="0000CC"/>
                </a:solidFill>
              </a:rPr>
              <a:t>crs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litres</a:t>
            </a:r>
            <a:r>
              <a:rPr lang="en-US" dirty="0" smtClean="0">
                <a:solidFill>
                  <a:srgbClr val="0000CC"/>
                </a:solidFill>
              </a:rPr>
              <a:t> before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August – 1.33 </a:t>
            </a:r>
            <a:r>
              <a:rPr lang="en-US" dirty="0" err="1" smtClean="0">
                <a:solidFill>
                  <a:srgbClr val="0000CC"/>
                </a:solidFill>
              </a:rPr>
              <a:t>crs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litres</a:t>
            </a:r>
            <a:r>
              <a:rPr lang="en-US" dirty="0" smtClean="0">
                <a:solidFill>
                  <a:srgbClr val="0000CC"/>
                </a:solidFill>
              </a:rPr>
              <a:t> allotment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Savings – 33 </a:t>
            </a:r>
            <a:r>
              <a:rPr lang="en-US" dirty="0" err="1" smtClean="0">
                <a:solidFill>
                  <a:srgbClr val="0000CC"/>
                </a:solidFill>
              </a:rPr>
              <a:t>lakhs</a:t>
            </a:r>
            <a:endParaRPr lang="en-US" dirty="0" smtClean="0">
              <a:solidFill>
                <a:srgbClr val="0000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Allocation to </a:t>
            </a:r>
            <a:r>
              <a:rPr lang="en-US" dirty="0" err="1" smtClean="0">
                <a:solidFill>
                  <a:srgbClr val="0000CC"/>
                </a:solidFill>
              </a:rPr>
              <a:t>rachabanda</a:t>
            </a:r>
            <a:r>
              <a:rPr lang="en-US" dirty="0" smtClean="0">
                <a:solidFill>
                  <a:srgbClr val="0000CC"/>
                </a:solidFill>
              </a:rPr>
              <a:t> cards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1 </a:t>
            </a:r>
            <a:r>
              <a:rPr lang="en-US" dirty="0" err="1" smtClean="0">
                <a:solidFill>
                  <a:srgbClr val="0000CC"/>
                </a:solidFill>
              </a:rPr>
              <a:t>litre</a:t>
            </a:r>
            <a:r>
              <a:rPr lang="en-US" dirty="0" smtClean="0">
                <a:solidFill>
                  <a:srgbClr val="0000CC"/>
                </a:solidFill>
              </a:rPr>
              <a:t> extra to Rural - earlier 2 </a:t>
            </a:r>
            <a:r>
              <a:rPr lang="en-US" dirty="0" err="1" smtClean="0">
                <a:solidFill>
                  <a:srgbClr val="0000CC"/>
                </a:solidFill>
              </a:rPr>
              <a:t>litres</a:t>
            </a:r>
            <a:r>
              <a:rPr lang="en-US" dirty="0" smtClean="0">
                <a:solidFill>
                  <a:srgbClr val="0000CC"/>
                </a:solidFill>
              </a:rPr>
              <a:t> now 3 </a:t>
            </a:r>
            <a:r>
              <a:rPr lang="en-US" dirty="0" err="1" smtClean="0">
                <a:solidFill>
                  <a:srgbClr val="0000CC"/>
                </a:solidFill>
              </a:rPr>
              <a:t>litres</a:t>
            </a:r>
            <a:endParaRPr lang="en-US" dirty="0" smtClean="0">
              <a:solidFill>
                <a:srgbClr val="0000CC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EFC-17EA-4665-AADC-4CAB9A12D63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AADHAR AS COMMON FIELD ---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791200"/>
          </a:xfrm>
        </p:spPr>
        <p:txBody>
          <a:bodyPr/>
          <a:lstStyle/>
          <a:p>
            <a:pPr lvl="0">
              <a:buNone/>
            </a:pPr>
            <a:r>
              <a:rPr lang="en-US" sz="3600" dirty="0" err="1" smtClean="0">
                <a:solidFill>
                  <a:srgbClr val="0040A8"/>
                </a:solidFill>
              </a:rPr>
              <a:t>Samagra</a:t>
            </a:r>
            <a:r>
              <a:rPr lang="en-US" sz="3600" dirty="0" smtClean="0">
                <a:solidFill>
                  <a:srgbClr val="0040A8"/>
                </a:solidFill>
              </a:rPr>
              <a:t> </a:t>
            </a:r>
            <a:r>
              <a:rPr lang="en-US" sz="3600" dirty="0" err="1" smtClean="0">
                <a:solidFill>
                  <a:srgbClr val="0040A8"/>
                </a:solidFill>
              </a:rPr>
              <a:t>Kutumba</a:t>
            </a:r>
            <a:r>
              <a:rPr lang="en-US" sz="3600" dirty="0" smtClean="0">
                <a:solidFill>
                  <a:srgbClr val="0040A8"/>
                </a:solidFill>
              </a:rPr>
              <a:t> Survey  (SKS)-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40A8"/>
                </a:solidFill>
              </a:rPr>
              <a:t>Compare Aadhar in application form for new Food Security card (NFSA guidelines) with that in SKS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40A8"/>
                </a:solidFill>
              </a:rPr>
              <a:t>Determine eligibility  - No income criteria 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40A8"/>
                </a:solidFill>
              </a:rPr>
              <a:t> Exclusion</a:t>
            </a:r>
          </a:p>
          <a:p>
            <a:pPr marL="971550" lvl="2" indent="-457200" eaLnBrk="1" hangingPunct="1">
              <a:buFont typeface="Wingdings" pitchFamily="2" charset="2"/>
              <a:buChar char="ü"/>
              <a:defRPr/>
            </a:pPr>
            <a:r>
              <a:rPr lang="en-IN" sz="2800" dirty="0" smtClean="0">
                <a:solidFill>
                  <a:srgbClr val="0040A8"/>
                </a:solidFill>
              </a:rPr>
              <a:t>All govt employees</a:t>
            </a:r>
          </a:p>
          <a:p>
            <a:pPr marL="971550" lvl="2" indent="-457200" eaLnBrk="1" hangingPunct="1">
              <a:buFont typeface="Wingdings" pitchFamily="2" charset="2"/>
              <a:buChar char="ü"/>
              <a:defRPr/>
            </a:pPr>
            <a:r>
              <a:rPr lang="en-IN" sz="2800" dirty="0" smtClean="0">
                <a:solidFill>
                  <a:srgbClr val="0040A8"/>
                </a:solidFill>
              </a:rPr>
              <a:t> Four wheel owners</a:t>
            </a:r>
          </a:p>
          <a:p>
            <a:pPr marL="971550" lvl="2" indent="-457200" eaLnBrk="1" hangingPunct="1">
              <a:buFont typeface="Wingdings" pitchFamily="2" charset="2"/>
              <a:buChar char="ü"/>
              <a:defRPr/>
            </a:pPr>
            <a:r>
              <a:rPr lang="en-IN" sz="2800" dirty="0" smtClean="0">
                <a:solidFill>
                  <a:srgbClr val="0040A8"/>
                </a:solidFill>
              </a:rPr>
              <a:t>All pan card holders/credit card holders/debit card holders</a:t>
            </a:r>
          </a:p>
          <a:p>
            <a:pPr marL="971550" lvl="2" indent="-457200" eaLnBrk="1" hangingPunct="1">
              <a:buFont typeface="Wingdings" pitchFamily="2" charset="2"/>
              <a:buChar char="ü"/>
              <a:defRPr/>
            </a:pPr>
            <a:r>
              <a:rPr lang="en-IN" sz="2800" dirty="0" smtClean="0">
                <a:solidFill>
                  <a:srgbClr val="0040A8"/>
                </a:solidFill>
              </a:rPr>
              <a:t>People having landed property  - 2.5 acres wet or 5 dry</a:t>
            </a:r>
          </a:p>
          <a:p>
            <a:pPr marL="971550" lvl="2" indent="-457200" eaLnBrk="1" hangingPunct="1">
              <a:buFont typeface="Wingdings" pitchFamily="2" charset="2"/>
              <a:buChar char="ü"/>
              <a:defRPr/>
            </a:pPr>
            <a:r>
              <a:rPr lang="en-IN" sz="2800" dirty="0" smtClean="0">
                <a:solidFill>
                  <a:srgbClr val="0040A8"/>
                </a:solidFill>
              </a:rPr>
              <a:t> People having </a:t>
            </a:r>
            <a:r>
              <a:rPr lang="en-IN" sz="2800" dirty="0" err="1" smtClean="0">
                <a:solidFill>
                  <a:srgbClr val="0040A8"/>
                </a:solidFill>
              </a:rPr>
              <a:t>pacca</a:t>
            </a:r>
            <a:r>
              <a:rPr lang="en-IN" sz="2800" dirty="0" smtClean="0">
                <a:solidFill>
                  <a:srgbClr val="0040A8"/>
                </a:solidFill>
              </a:rPr>
              <a:t> house</a:t>
            </a:r>
          </a:p>
          <a:p>
            <a:pPr lvl="0">
              <a:buFont typeface="Wingdings" pitchFamily="2" charset="2"/>
              <a:buChar char="v"/>
            </a:pPr>
            <a:endParaRPr lang="en-US" sz="2800" dirty="0" smtClean="0">
              <a:solidFill>
                <a:srgbClr val="0040A8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6096000"/>
          </a:xfrm>
        </p:spPr>
        <p:txBody>
          <a:bodyPr/>
          <a:lstStyle/>
          <a:p>
            <a:pPr>
              <a:buNone/>
            </a:pPr>
            <a:r>
              <a:rPr lang="en-US" sz="4000" dirty="0" err="1" smtClean="0">
                <a:solidFill>
                  <a:srgbClr val="0040A8"/>
                </a:solidFill>
              </a:rPr>
              <a:t>Samagra</a:t>
            </a:r>
            <a:r>
              <a:rPr lang="en-US" sz="4000" dirty="0" smtClean="0">
                <a:solidFill>
                  <a:srgbClr val="0040A8"/>
                </a:solidFill>
              </a:rPr>
              <a:t> </a:t>
            </a:r>
            <a:r>
              <a:rPr lang="en-US" sz="4000" dirty="0" err="1" smtClean="0">
                <a:solidFill>
                  <a:srgbClr val="0040A8"/>
                </a:solidFill>
              </a:rPr>
              <a:t>Kutumba</a:t>
            </a:r>
            <a:r>
              <a:rPr lang="en-US" sz="4000" dirty="0" smtClean="0">
                <a:solidFill>
                  <a:srgbClr val="0040A8"/>
                </a:solidFill>
              </a:rPr>
              <a:t> Survey  (SKS)-</a:t>
            </a:r>
          </a:p>
          <a:p>
            <a:pPr lvl="0">
              <a:buFont typeface="Wingdings" pitchFamily="2" charset="2"/>
              <a:buChar char="v"/>
            </a:pPr>
            <a:r>
              <a:rPr lang="en-US" sz="3600" dirty="0" smtClean="0">
                <a:solidFill>
                  <a:srgbClr val="0040A8"/>
                </a:solidFill>
              </a:rPr>
              <a:t>Inclusion</a:t>
            </a:r>
          </a:p>
          <a:p>
            <a:pPr lvl="1"/>
            <a:r>
              <a:rPr lang="en-US" dirty="0" smtClean="0">
                <a:solidFill>
                  <a:srgbClr val="0040A8"/>
                </a:solidFill>
              </a:rPr>
              <a:t>Homeless / houseless persons or persons </a:t>
            </a:r>
          </a:p>
          <a:p>
            <a:pPr lvl="1"/>
            <a:r>
              <a:rPr lang="en-US" dirty="0" smtClean="0">
                <a:solidFill>
                  <a:srgbClr val="0040A8"/>
                </a:solidFill>
              </a:rPr>
              <a:t>residing in temporary establishments, buildings, huts, etc.</a:t>
            </a:r>
          </a:p>
          <a:p>
            <a:pPr lvl="1"/>
            <a:r>
              <a:rPr lang="en-US" dirty="0" smtClean="0">
                <a:solidFill>
                  <a:srgbClr val="0040A8"/>
                </a:solidFill>
              </a:rPr>
              <a:t>vulnerable occupation like beggar / rag picker, </a:t>
            </a:r>
          </a:p>
          <a:p>
            <a:pPr lvl="1"/>
            <a:r>
              <a:rPr lang="en-US" dirty="0" smtClean="0">
                <a:solidFill>
                  <a:srgbClr val="0040A8"/>
                </a:solidFill>
              </a:rPr>
              <a:t>no male able–bodied person</a:t>
            </a:r>
          </a:p>
          <a:p>
            <a:pPr lvl="1"/>
            <a:r>
              <a:rPr lang="en-US" dirty="0" smtClean="0">
                <a:solidFill>
                  <a:srgbClr val="0040A8"/>
                </a:solidFill>
              </a:rPr>
              <a:t> Vulnerable Tribal Groups’ Communities</a:t>
            </a:r>
          </a:p>
          <a:p>
            <a:pPr lvl="1"/>
            <a:r>
              <a:rPr lang="en-US" dirty="0" smtClean="0">
                <a:solidFill>
                  <a:srgbClr val="0040A8"/>
                </a:solidFill>
              </a:rPr>
              <a:t>Destitute households</a:t>
            </a:r>
          </a:p>
          <a:p>
            <a:pPr lvl="1"/>
            <a:r>
              <a:rPr lang="en-US" dirty="0" smtClean="0">
                <a:solidFill>
                  <a:srgbClr val="0040A8"/>
                </a:solidFill>
              </a:rPr>
              <a:t>Landless households deriving a major part of their income from manual casual </a:t>
            </a:r>
            <a:r>
              <a:rPr lang="en-US" dirty="0" err="1" smtClean="0">
                <a:solidFill>
                  <a:srgbClr val="0040A8"/>
                </a:solidFill>
              </a:rPr>
              <a:t>labour</a:t>
            </a:r>
            <a:r>
              <a:rPr lang="en-US" dirty="0" smtClean="0">
                <a:solidFill>
                  <a:srgbClr val="0040A8"/>
                </a:solidFill>
              </a:rPr>
              <a:t>.</a:t>
            </a:r>
          </a:p>
          <a:p>
            <a:pPr marL="971550" lvl="2" indent="-457200" eaLnBrk="1" hangingPunct="1">
              <a:buFont typeface="Wingdings" pitchFamily="2" charset="2"/>
              <a:buChar char="ü"/>
              <a:defRPr/>
            </a:pPr>
            <a:endParaRPr lang="en-IN" sz="2800" dirty="0" smtClean="0">
              <a:solidFill>
                <a:srgbClr val="0040A8"/>
              </a:solidFill>
            </a:endParaRPr>
          </a:p>
          <a:p>
            <a:pPr marL="571500" lvl="1" indent="-457200" eaLnBrk="1" hangingPunct="1">
              <a:buFont typeface="Arial" pitchFamily="34" charset="0"/>
              <a:buNone/>
              <a:defRPr/>
            </a:pPr>
            <a:endParaRPr lang="en-IN" sz="3200" dirty="0" smtClean="0">
              <a:solidFill>
                <a:srgbClr val="0040A8"/>
              </a:solidFill>
            </a:endParaRPr>
          </a:p>
          <a:p>
            <a:pPr marL="914400" lvl="1" indent="-514350" eaLnBrk="1" hangingPunct="1">
              <a:buFont typeface="Arial" pitchFamily="34" charset="0"/>
              <a:buNone/>
              <a:defRPr/>
            </a:pPr>
            <a:endParaRPr lang="en-IN" dirty="0" smtClean="0">
              <a:solidFill>
                <a:srgbClr val="0040A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4BF204-3EF5-44D7-9F64-E5E88177EC3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AADHAR AS COMMON FIELD ---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 I - ePDS -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/>
          <a:lstStyle/>
          <a:p>
            <a:pPr algn="just">
              <a:buNone/>
            </a:pPr>
            <a:r>
              <a:rPr lang="en-US" sz="3600" dirty="0" smtClean="0">
                <a:solidFill>
                  <a:srgbClr val="0000CC"/>
                </a:solidFill>
              </a:rPr>
              <a:t>online software application - by State NIC.</a:t>
            </a:r>
            <a:endParaRPr lang="en-US" sz="3600" dirty="0" smtClean="0">
              <a:solidFill>
                <a:srgbClr val="0040A8"/>
              </a:solidFill>
            </a:endParaRPr>
          </a:p>
          <a:p>
            <a:pPr algn="just"/>
            <a:r>
              <a:rPr lang="en-US" sz="3600" dirty="0" smtClean="0">
                <a:solidFill>
                  <a:srgbClr val="0040A8"/>
                </a:solidFill>
              </a:rPr>
              <a:t>Aadhar seeding – data entry of UID/EID </a:t>
            </a:r>
            <a:r>
              <a:rPr lang="en-US" sz="3600" dirty="0" err="1" smtClean="0">
                <a:solidFill>
                  <a:srgbClr val="0040A8"/>
                </a:solidFill>
              </a:rPr>
              <a:t>nos</a:t>
            </a:r>
            <a:endParaRPr lang="en-US" sz="3600" dirty="0" smtClean="0">
              <a:solidFill>
                <a:srgbClr val="0040A8"/>
              </a:solidFill>
            </a:endParaRPr>
          </a:p>
          <a:p>
            <a:pPr algn="just"/>
            <a:r>
              <a:rPr lang="en-US" sz="3600" dirty="0" smtClean="0">
                <a:solidFill>
                  <a:srgbClr val="0040A8"/>
                </a:solidFill>
              </a:rPr>
              <a:t>Ration card management (RCM)</a:t>
            </a:r>
          </a:p>
          <a:p>
            <a:pPr lvl="1" algn="just"/>
            <a:r>
              <a:rPr lang="en-US" sz="3200" dirty="0" smtClean="0">
                <a:solidFill>
                  <a:srgbClr val="0040A8"/>
                </a:solidFill>
              </a:rPr>
              <a:t>DKR  generation– Register conatining the names of ration card holders </a:t>
            </a:r>
          </a:p>
          <a:p>
            <a:pPr lvl="1" algn="just"/>
            <a:r>
              <a:rPr lang="en-US" sz="3200" dirty="0" smtClean="0">
                <a:solidFill>
                  <a:srgbClr val="0040A8"/>
                </a:solidFill>
              </a:rPr>
              <a:t>Mutations - link with </a:t>
            </a:r>
            <a:r>
              <a:rPr lang="en-US" sz="3200" dirty="0" err="1" smtClean="0">
                <a:solidFill>
                  <a:srgbClr val="0040A8"/>
                </a:solidFill>
              </a:rPr>
              <a:t>Meeseva</a:t>
            </a:r>
            <a:endParaRPr lang="en-US" sz="3200" dirty="0" smtClean="0">
              <a:solidFill>
                <a:srgbClr val="0040A8"/>
              </a:solidFill>
            </a:endParaRP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40A8"/>
                </a:solidFill>
              </a:rPr>
              <a:t>Allocation – Linked to </a:t>
            </a:r>
            <a:r>
              <a:rPr lang="en-US" sz="3200" dirty="0" err="1" smtClean="0">
                <a:solidFill>
                  <a:srgbClr val="0040A8"/>
                </a:solidFill>
              </a:rPr>
              <a:t>eSEVA</a:t>
            </a:r>
            <a:r>
              <a:rPr lang="en-US" sz="3200" dirty="0" smtClean="0">
                <a:solidFill>
                  <a:srgbClr val="0040A8"/>
                </a:solidFill>
              </a:rPr>
              <a:t> for payments by FP shop dealers.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BD3D3-D97A-4A2E-BBF3-DA844B64D7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ePDS – RCM - DKR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/>
          <a:lstStyle/>
          <a:p>
            <a:pPr algn="just"/>
            <a:r>
              <a:rPr lang="en-US" sz="3100" dirty="0" err="1" smtClean="0">
                <a:solidFill>
                  <a:srgbClr val="0000CC"/>
                </a:solidFill>
              </a:rPr>
              <a:t>Tahsildhars</a:t>
            </a:r>
            <a:r>
              <a:rPr lang="en-US" sz="3100" dirty="0" smtClean="0">
                <a:solidFill>
                  <a:srgbClr val="0000CC"/>
                </a:solidFill>
              </a:rPr>
              <a:t> maintain and manage cards by making inactive/active and transfer and tagging of cards to shops etc </a:t>
            </a:r>
          </a:p>
          <a:p>
            <a:pPr algn="just"/>
            <a:r>
              <a:rPr lang="en-US" sz="3100" dirty="0" smtClean="0">
                <a:solidFill>
                  <a:srgbClr val="0000CC"/>
                </a:solidFill>
              </a:rPr>
              <a:t>Total Card strength is taken and the Dynamic key registers are generated for the month for the entire state by the deputy director</a:t>
            </a:r>
          </a:p>
          <a:p>
            <a:r>
              <a:rPr lang="en-US" sz="3100" dirty="0" smtClean="0">
                <a:solidFill>
                  <a:srgbClr val="0000CC"/>
                </a:solidFill>
              </a:rPr>
              <a:t> After Commissioner approval , Key registers are released to be printed as sale registers for all fair price shops</a:t>
            </a:r>
          </a:p>
          <a:p>
            <a:pPr>
              <a:buFont typeface="Wingdings 3" pitchFamily="18" charset="2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BD3D3-D97A-4A2E-BBF3-DA844B64D75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ePDS – RCM -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/>
          <a:lstStyle/>
          <a:p>
            <a:pPr algn="just"/>
            <a:r>
              <a:rPr lang="en-US" sz="2700" dirty="0" err="1" smtClean="0">
                <a:solidFill>
                  <a:srgbClr val="0000CC"/>
                </a:solidFill>
              </a:rPr>
              <a:t>MeeSeva</a:t>
            </a:r>
            <a:r>
              <a:rPr lang="en-US" sz="2700" dirty="0" smtClean="0">
                <a:solidFill>
                  <a:srgbClr val="0000CC"/>
                </a:solidFill>
              </a:rPr>
              <a:t> kiosks take applications from card holders seeking changes in cards and shops.  </a:t>
            </a:r>
          </a:p>
          <a:p>
            <a:pPr algn="just"/>
            <a:r>
              <a:rPr lang="en-US" sz="2700" dirty="0" err="1" smtClean="0">
                <a:solidFill>
                  <a:srgbClr val="0000CC"/>
                </a:solidFill>
              </a:rPr>
              <a:t>Tahsildar</a:t>
            </a:r>
            <a:r>
              <a:rPr lang="en-US" sz="2700" dirty="0" smtClean="0">
                <a:solidFill>
                  <a:srgbClr val="0000CC"/>
                </a:solidFill>
              </a:rPr>
              <a:t> forwards to inspector for enquiry</a:t>
            </a:r>
          </a:p>
          <a:p>
            <a:pPr algn="just"/>
            <a:r>
              <a:rPr lang="en-US" sz="2700" dirty="0" smtClean="0">
                <a:solidFill>
                  <a:srgbClr val="0000CC"/>
                </a:solidFill>
              </a:rPr>
              <a:t>Inspector enters remarks &amp; returns to </a:t>
            </a:r>
            <a:r>
              <a:rPr lang="en-US" sz="2700" dirty="0" err="1" smtClean="0">
                <a:solidFill>
                  <a:srgbClr val="0000CC"/>
                </a:solidFill>
              </a:rPr>
              <a:t>Tahsildar</a:t>
            </a:r>
            <a:endParaRPr lang="en-US" sz="2700" dirty="0" smtClean="0">
              <a:solidFill>
                <a:srgbClr val="0000CC"/>
              </a:solidFill>
            </a:endParaRPr>
          </a:p>
          <a:p>
            <a:pPr algn="just"/>
            <a:r>
              <a:rPr lang="en-US" sz="2700" dirty="0" err="1" smtClean="0">
                <a:solidFill>
                  <a:srgbClr val="0000CC"/>
                </a:solidFill>
              </a:rPr>
              <a:t>Tahsildar</a:t>
            </a:r>
            <a:r>
              <a:rPr lang="en-US" sz="2700" dirty="0" smtClean="0">
                <a:solidFill>
                  <a:srgbClr val="0000CC"/>
                </a:solidFill>
              </a:rPr>
              <a:t> approves and  Digitally signs.</a:t>
            </a:r>
          </a:p>
          <a:p>
            <a:pPr algn="just"/>
            <a:r>
              <a:rPr lang="en-US" sz="2700" dirty="0" smtClean="0">
                <a:solidFill>
                  <a:srgbClr val="0000CC"/>
                </a:solidFill>
              </a:rPr>
              <a:t>Ration cards get printed at the </a:t>
            </a:r>
            <a:r>
              <a:rPr lang="en-US" sz="2700" dirty="0" err="1" smtClean="0">
                <a:solidFill>
                  <a:srgbClr val="0000CC"/>
                </a:solidFill>
              </a:rPr>
              <a:t>MeeSeva</a:t>
            </a:r>
            <a:r>
              <a:rPr lang="en-US" sz="2700" dirty="0" smtClean="0">
                <a:solidFill>
                  <a:srgbClr val="0000CC"/>
                </a:solidFill>
              </a:rPr>
              <a:t> kiosk</a:t>
            </a:r>
          </a:p>
          <a:p>
            <a:pPr algn="just"/>
            <a:r>
              <a:rPr lang="en-US" sz="2700" dirty="0" smtClean="0">
                <a:solidFill>
                  <a:srgbClr val="0000CC"/>
                </a:solidFill>
              </a:rPr>
              <a:t>Changes updated automatically in ePDS database.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BD3D3-D97A-4A2E-BBF3-DA844B64D75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ePDS –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/>
          <a:lstStyle/>
          <a:p>
            <a:pPr algn="just"/>
            <a:r>
              <a:rPr lang="en-US" sz="2700" dirty="0" smtClean="0">
                <a:solidFill>
                  <a:srgbClr val="0000CC"/>
                </a:solidFill>
              </a:rPr>
              <a:t>ASOs / </a:t>
            </a:r>
            <a:r>
              <a:rPr lang="en-US" sz="2700" dirty="0" err="1" smtClean="0">
                <a:solidFill>
                  <a:srgbClr val="0000CC"/>
                </a:solidFill>
              </a:rPr>
              <a:t>Tahsildars</a:t>
            </a:r>
            <a:r>
              <a:rPr lang="en-US" sz="2700" dirty="0" smtClean="0">
                <a:solidFill>
                  <a:srgbClr val="0000CC"/>
                </a:solidFill>
              </a:rPr>
              <a:t> enter fair price shop wise closing balances within a specific time period </a:t>
            </a:r>
          </a:p>
          <a:p>
            <a:pPr marL="401638" indent="-401638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700" dirty="0" smtClean="0">
                <a:solidFill>
                  <a:srgbClr val="0000CC"/>
                </a:solidFill>
              </a:rPr>
              <a:t>Allocation is then generated based on DKR.</a:t>
            </a:r>
          </a:p>
          <a:p>
            <a:pPr marL="401638" indent="-401638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700" dirty="0" smtClean="0">
                <a:solidFill>
                  <a:srgbClr val="0000CC"/>
                </a:solidFill>
              </a:rPr>
              <a:t>Allocation upto F P Shop level. No </a:t>
            </a:r>
            <a:r>
              <a:rPr lang="en-US" sz="2700" dirty="0" err="1" smtClean="0">
                <a:solidFill>
                  <a:srgbClr val="0000CC"/>
                </a:solidFill>
              </a:rPr>
              <a:t>descrition</a:t>
            </a:r>
            <a:endParaRPr lang="en-US" sz="2700" dirty="0" smtClean="0">
              <a:solidFill>
                <a:srgbClr val="0000CC"/>
              </a:solidFill>
            </a:endParaRPr>
          </a:p>
          <a:p>
            <a:pPr marL="401638" indent="-401638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700" dirty="0" smtClean="0">
                <a:solidFill>
                  <a:srgbClr val="0000CC"/>
                </a:solidFill>
              </a:rPr>
              <a:t>System generated allocation proceedings.</a:t>
            </a:r>
          </a:p>
          <a:p>
            <a:pPr marL="401638" indent="-401638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700" dirty="0" smtClean="0">
                <a:solidFill>
                  <a:srgbClr val="0000CC"/>
                </a:solidFill>
              </a:rPr>
              <a:t>Through web service </a:t>
            </a:r>
            <a:r>
              <a:rPr lang="en-US" sz="2700" dirty="0" err="1" smtClean="0">
                <a:solidFill>
                  <a:srgbClr val="0000CC"/>
                </a:solidFill>
              </a:rPr>
              <a:t>eseva</a:t>
            </a:r>
            <a:r>
              <a:rPr lang="en-US" sz="2700" dirty="0" smtClean="0">
                <a:solidFill>
                  <a:srgbClr val="0000CC"/>
                </a:solidFill>
              </a:rPr>
              <a:t> kiosks get the allocation details</a:t>
            </a:r>
          </a:p>
          <a:p>
            <a:pPr marL="401638" indent="-401638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700" dirty="0" smtClean="0">
                <a:solidFill>
                  <a:srgbClr val="0000CC"/>
                </a:solidFill>
              </a:rPr>
              <a:t>They start accepting fair price shop payments based on this allocation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700" dirty="0" smtClean="0">
                <a:solidFill>
                  <a:srgbClr val="0000CC"/>
                </a:solidFill>
              </a:rPr>
              <a:t>Payment data is immediately updated in ePDS through web service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/>
            <a:endParaRPr lang="en-US" sz="2700" dirty="0" smtClean="0">
              <a:solidFill>
                <a:srgbClr val="00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BD3D3-D97A-4A2E-BBF3-DA844B64D75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57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view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458200" cy="52578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>
                <a:solidFill>
                  <a:srgbClr val="0040A8"/>
                </a:solidFill>
              </a:rPr>
              <a:t>Telangana State</a:t>
            </a:r>
          </a:p>
          <a:p>
            <a:pPr eaLnBrk="1" hangingPunct="1"/>
            <a:r>
              <a:rPr lang="en-US" dirty="0" smtClean="0">
                <a:solidFill>
                  <a:srgbClr val="0040A8"/>
                </a:solidFill>
              </a:rPr>
              <a:t>No of Districts ---                                     10</a:t>
            </a:r>
          </a:p>
          <a:p>
            <a:pPr eaLnBrk="1" hangingPunct="1"/>
            <a:r>
              <a:rPr lang="en-US" dirty="0" err="1" smtClean="0">
                <a:solidFill>
                  <a:srgbClr val="0040A8"/>
                </a:solidFill>
              </a:rPr>
              <a:t>No.of</a:t>
            </a:r>
            <a:r>
              <a:rPr lang="en-US" dirty="0" smtClean="0">
                <a:solidFill>
                  <a:srgbClr val="0040A8"/>
                </a:solidFill>
              </a:rPr>
              <a:t> </a:t>
            </a:r>
            <a:r>
              <a:rPr lang="en-US" dirty="0" err="1" smtClean="0">
                <a:solidFill>
                  <a:srgbClr val="0040A8"/>
                </a:solidFill>
              </a:rPr>
              <a:t>Mandals</a:t>
            </a:r>
            <a:r>
              <a:rPr lang="en-US" dirty="0" smtClean="0">
                <a:solidFill>
                  <a:srgbClr val="0040A8"/>
                </a:solidFill>
              </a:rPr>
              <a:t>	..                            467</a:t>
            </a:r>
            <a:endParaRPr lang="en-IN" dirty="0" smtClean="0">
              <a:solidFill>
                <a:srgbClr val="0040A8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40A8"/>
                </a:solidFill>
              </a:rPr>
              <a:t>MLS point	    ..                                  173</a:t>
            </a:r>
            <a:endParaRPr lang="en-IN" dirty="0" smtClean="0">
              <a:solidFill>
                <a:srgbClr val="0040A8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40A8"/>
                </a:solidFill>
              </a:rPr>
              <a:t>No. of fair price shops   ..                      17163</a:t>
            </a:r>
            <a:endParaRPr lang="en-IN" dirty="0" smtClean="0">
              <a:solidFill>
                <a:srgbClr val="0040A8"/>
              </a:solidFill>
            </a:endParaRPr>
          </a:p>
          <a:p>
            <a:pPr eaLnBrk="1" hangingPunct="1">
              <a:buNone/>
            </a:pPr>
            <a:endParaRPr lang="en-US" dirty="0" smtClean="0">
              <a:solidFill>
                <a:srgbClr val="0040A8"/>
              </a:solidFill>
            </a:endParaRPr>
          </a:p>
          <a:p>
            <a:pPr eaLnBrk="1" hangingPunct="1">
              <a:buNone/>
            </a:pPr>
            <a:r>
              <a:rPr lang="en-US" dirty="0" smtClean="0">
                <a:solidFill>
                  <a:srgbClr val="0040A8"/>
                </a:solidFill>
              </a:rPr>
              <a:t>Hyderabad</a:t>
            </a:r>
          </a:p>
          <a:p>
            <a:pPr eaLnBrk="1" hangingPunct="1"/>
            <a:r>
              <a:rPr lang="en-US" dirty="0" smtClean="0">
                <a:solidFill>
                  <a:srgbClr val="0040A8"/>
                </a:solidFill>
              </a:rPr>
              <a:t>No of Circles -                                             9</a:t>
            </a:r>
          </a:p>
          <a:p>
            <a:pPr eaLnBrk="1" hangingPunct="1"/>
            <a:r>
              <a:rPr lang="en-US" dirty="0" smtClean="0">
                <a:solidFill>
                  <a:srgbClr val="0040A8"/>
                </a:solidFill>
              </a:rPr>
              <a:t>No of Shops -                                          857</a:t>
            </a:r>
          </a:p>
          <a:p>
            <a:pPr eaLnBrk="1" hangingPunct="1">
              <a:buFont typeface="Arial" pitchFamily="34" charset="0"/>
              <a:buNone/>
            </a:pPr>
            <a:endParaRPr lang="en-IN" dirty="0" smtClean="0">
              <a:solidFill>
                <a:srgbClr val="0040A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670B34-8695-4C27-8C6B-EF4F7DC91F9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SUPLY CHAIN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algn="just"/>
            <a:r>
              <a:rPr lang="en-US" sz="2800" dirty="0" smtClean="0">
                <a:solidFill>
                  <a:srgbClr val="0040A8"/>
                </a:solidFill>
              </a:rPr>
              <a:t>links FCI to MLS point to the FP shops. </a:t>
            </a:r>
          </a:p>
          <a:p>
            <a:pPr algn="just"/>
            <a:r>
              <a:rPr lang="en-US" sz="2800" dirty="0" smtClean="0">
                <a:solidFill>
                  <a:srgbClr val="0040A8"/>
                </a:solidFill>
              </a:rPr>
              <a:t>Linked to </a:t>
            </a:r>
            <a:r>
              <a:rPr lang="en-US" sz="2800" dirty="0" err="1" smtClean="0">
                <a:solidFill>
                  <a:srgbClr val="0040A8"/>
                </a:solidFill>
              </a:rPr>
              <a:t>eSeva</a:t>
            </a:r>
            <a:r>
              <a:rPr lang="en-US" sz="2800" dirty="0" smtClean="0">
                <a:solidFill>
                  <a:srgbClr val="0040A8"/>
                </a:solidFill>
              </a:rPr>
              <a:t> to get the details of </a:t>
            </a:r>
            <a:r>
              <a:rPr lang="en-US" sz="2800" dirty="0" err="1" smtClean="0">
                <a:solidFill>
                  <a:srgbClr val="0040A8"/>
                </a:solidFill>
              </a:rPr>
              <a:t>Ros</a:t>
            </a:r>
            <a:r>
              <a:rPr lang="en-US" sz="2800" dirty="0" smtClean="0">
                <a:solidFill>
                  <a:srgbClr val="0040A8"/>
                </a:solidFill>
              </a:rPr>
              <a:t> - After payments are sent to ePDS, Release orders so generated are automatically seen in MLS point logins for booking stock/commodities in Trucks to be sent to fair price shops. </a:t>
            </a:r>
          </a:p>
          <a:p>
            <a:pPr algn="just"/>
            <a:r>
              <a:rPr lang="en-US" sz="2800" dirty="0" smtClean="0">
                <a:solidFill>
                  <a:srgbClr val="0040A8"/>
                </a:solidFill>
              </a:rPr>
              <a:t>system generated truck sheets.</a:t>
            </a:r>
            <a:r>
              <a:rPr lang="en-I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N" sz="2800" dirty="0" smtClean="0">
                <a:solidFill>
                  <a:srgbClr val="0040A8"/>
                </a:solidFill>
              </a:rPr>
              <a:t>SMS on stock arrivals </a:t>
            </a:r>
            <a:endParaRPr lang="en-US" sz="2800" dirty="0" smtClean="0">
              <a:solidFill>
                <a:srgbClr val="0040A8"/>
              </a:solidFill>
            </a:endParaRPr>
          </a:p>
          <a:p>
            <a:pPr algn="just"/>
            <a:r>
              <a:rPr lang="en-US" sz="2800" dirty="0" smtClean="0">
                <a:solidFill>
                  <a:srgbClr val="0040A8"/>
                </a:solidFill>
              </a:rPr>
              <a:t>Now running in 1 MLS point through VPN connection.</a:t>
            </a:r>
          </a:p>
          <a:p>
            <a:pPr algn="just"/>
            <a:r>
              <a:rPr lang="en-US" sz="2800" dirty="0" smtClean="0">
                <a:solidFill>
                  <a:srgbClr val="0040A8"/>
                </a:solidFill>
              </a:rPr>
              <a:t>Vehicle tracking system also in same circle</a:t>
            </a:r>
          </a:p>
          <a:p>
            <a:pPr algn="just"/>
            <a:r>
              <a:rPr lang="en-US" sz="2800" dirty="0" smtClean="0">
                <a:solidFill>
                  <a:srgbClr val="0040A8"/>
                </a:solidFill>
              </a:rPr>
              <a:t>Scaling up in 3 months </a:t>
            </a:r>
          </a:p>
          <a:p>
            <a:pPr algn="just"/>
            <a:r>
              <a:rPr lang="en-US" sz="2800" dirty="0" smtClean="0">
                <a:solidFill>
                  <a:srgbClr val="0040A8"/>
                </a:solidFill>
              </a:rPr>
              <a:t>Purchase of hardware in progress</a:t>
            </a:r>
          </a:p>
          <a:p>
            <a:pPr algn="just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BD3D3-D97A-4A2E-BBF3-DA844B64D75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SUPLY CHAIN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BD3D3-D97A-4A2E-BBF3-DA844B64D7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rcRect t="18591" r="1602" b="11324"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39584" cy="4873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 II -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ePOS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pilot in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Hyderabad -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638800"/>
          </a:xfrm>
        </p:spPr>
        <p:txBody>
          <a:bodyPr/>
          <a:lstStyle/>
          <a:p>
            <a:pPr lvl="0" algn="just"/>
            <a:r>
              <a:rPr lang="en-US" sz="2400" dirty="0" smtClean="0">
                <a:solidFill>
                  <a:srgbClr val="0000CC"/>
                </a:solidFill>
              </a:rPr>
              <a:t>Commodities </a:t>
            </a:r>
            <a:r>
              <a:rPr lang="en-US" sz="2400" dirty="0" smtClean="0">
                <a:solidFill>
                  <a:srgbClr val="0000CC"/>
                </a:solidFill>
              </a:rPr>
              <a:t>received at FPS - authenticated </a:t>
            </a:r>
            <a:r>
              <a:rPr lang="en-US" sz="2400" dirty="0" smtClean="0">
                <a:solidFill>
                  <a:srgbClr val="0000CC"/>
                </a:solidFill>
              </a:rPr>
              <a:t>by route </a:t>
            </a:r>
            <a:r>
              <a:rPr lang="en-US" sz="2400" dirty="0" smtClean="0">
                <a:solidFill>
                  <a:srgbClr val="0000CC"/>
                </a:solidFill>
              </a:rPr>
              <a:t>officer</a:t>
            </a:r>
            <a:endParaRPr lang="en-US" sz="2400" dirty="0" smtClean="0">
              <a:solidFill>
                <a:srgbClr val="0000CC"/>
              </a:solidFill>
            </a:endParaRPr>
          </a:p>
          <a:p>
            <a:pPr lvl="0" algn="just"/>
            <a:r>
              <a:rPr lang="en-US" sz="2400" dirty="0" smtClean="0">
                <a:solidFill>
                  <a:srgbClr val="0000CC"/>
                </a:solidFill>
              </a:rPr>
              <a:t>Any </a:t>
            </a:r>
            <a:r>
              <a:rPr lang="en-US" sz="2400" dirty="0" smtClean="0">
                <a:solidFill>
                  <a:srgbClr val="0000CC"/>
                </a:solidFill>
              </a:rPr>
              <a:t>member of the family </a:t>
            </a:r>
            <a:r>
              <a:rPr lang="en-US" sz="2400" dirty="0" smtClean="0">
                <a:solidFill>
                  <a:srgbClr val="0000CC"/>
                </a:solidFill>
              </a:rPr>
              <a:t>having </a:t>
            </a:r>
            <a:r>
              <a:rPr lang="en-US" sz="2400" dirty="0" err="1" smtClean="0">
                <a:solidFill>
                  <a:srgbClr val="0000CC"/>
                </a:solidFill>
              </a:rPr>
              <a:t>aadhar</a:t>
            </a:r>
            <a:r>
              <a:rPr lang="en-US" sz="2400" dirty="0" smtClean="0">
                <a:solidFill>
                  <a:srgbClr val="0000CC"/>
                </a:solidFill>
              </a:rPr>
              <a:t> can take</a:t>
            </a:r>
            <a:endParaRPr lang="en-US" sz="2400" dirty="0" smtClean="0">
              <a:solidFill>
                <a:srgbClr val="0000CC"/>
              </a:solidFill>
            </a:endParaRPr>
          </a:p>
          <a:p>
            <a:pPr lvl="0" algn="just"/>
            <a:r>
              <a:rPr lang="en-US" sz="2400" dirty="0" smtClean="0">
                <a:solidFill>
                  <a:srgbClr val="0000CC"/>
                </a:solidFill>
              </a:rPr>
              <a:t>PoS  device validates Ration Card number and displays the details of family Members.</a:t>
            </a:r>
          </a:p>
          <a:p>
            <a:pPr lvl="0" algn="just"/>
            <a:r>
              <a:rPr lang="en-US" sz="2400" dirty="0" err="1" smtClean="0">
                <a:solidFill>
                  <a:srgbClr val="0000CC"/>
                </a:solidFill>
              </a:rPr>
              <a:t>PoS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smtClean="0">
                <a:solidFill>
                  <a:srgbClr val="0000CC"/>
                </a:solidFill>
              </a:rPr>
              <a:t>Device sends the encrypted XML to Authentication User Agency (AUA) &amp; Forwards the XML to Authentication Service Agency (ASA –dept. </a:t>
            </a:r>
            <a:r>
              <a:rPr lang="en-US" sz="2400" dirty="0" smtClean="0">
                <a:solidFill>
                  <a:srgbClr val="0000CC"/>
                </a:solidFill>
              </a:rPr>
              <a:t>engaged BSNL) by adding security keys.</a:t>
            </a:r>
          </a:p>
          <a:p>
            <a:pPr lvl="0" algn="just"/>
            <a:r>
              <a:rPr lang="en-US" sz="2400" dirty="0" smtClean="0">
                <a:solidFill>
                  <a:srgbClr val="0000CC"/>
                </a:solidFill>
              </a:rPr>
              <a:t>ASA invokes Central Identity Data Repository (CIDR) of UIDAI and transmits the authentication packets to CIDR.</a:t>
            </a:r>
          </a:p>
          <a:p>
            <a:pPr lvl="0" algn="just"/>
            <a:r>
              <a:rPr lang="en-US" sz="2400" dirty="0" smtClean="0">
                <a:solidFill>
                  <a:srgbClr val="0000CC"/>
                </a:solidFill>
              </a:rPr>
              <a:t>The </a:t>
            </a:r>
            <a:r>
              <a:rPr lang="en-US" sz="2400" dirty="0" err="1" smtClean="0">
                <a:solidFill>
                  <a:srgbClr val="0000CC"/>
                </a:solidFill>
              </a:rPr>
              <a:t>PoS</a:t>
            </a:r>
            <a:r>
              <a:rPr lang="en-US" sz="2400" dirty="0" smtClean="0">
                <a:solidFill>
                  <a:srgbClr val="0000CC"/>
                </a:solidFill>
              </a:rPr>
              <a:t> Device receives the authentication result. </a:t>
            </a:r>
            <a:r>
              <a:rPr lang="en-US" sz="2400" dirty="0" smtClean="0">
                <a:solidFill>
                  <a:srgbClr val="0000CC"/>
                </a:solidFill>
              </a:rPr>
              <a:t>If 'YES', the FPS dealer keys in details of commodities and issues ration – </a:t>
            </a:r>
            <a:endParaRPr lang="en-US" sz="2400" dirty="0" smtClean="0">
              <a:solidFill>
                <a:srgbClr val="0000CC"/>
              </a:solidFill>
            </a:endParaRPr>
          </a:p>
          <a:p>
            <a:pPr lvl="0" algn="just"/>
            <a:r>
              <a:rPr lang="en-US" sz="2400" dirty="0" smtClean="0">
                <a:solidFill>
                  <a:srgbClr val="0000CC"/>
                </a:solidFill>
              </a:rPr>
              <a:t>Receipt </a:t>
            </a:r>
            <a:r>
              <a:rPr lang="en-US" sz="2400" dirty="0" smtClean="0">
                <a:solidFill>
                  <a:srgbClr val="0000CC"/>
                </a:solidFill>
              </a:rPr>
              <a:t>provided in Telugu.</a:t>
            </a:r>
            <a:endParaRPr lang="en-US" sz="2400" dirty="0" smtClean="0">
              <a:solidFill>
                <a:srgbClr val="0000CC"/>
              </a:solidFill>
            </a:endParaRPr>
          </a:p>
          <a:p>
            <a:pPr algn="just"/>
            <a:r>
              <a:rPr lang="en-US" sz="2400" dirty="0" smtClean="0">
                <a:solidFill>
                  <a:srgbClr val="0000CC"/>
                </a:solidFill>
              </a:rPr>
              <a:t>If 'No', system also handles exceptions ( through VRO/ VRA Authentication) </a:t>
            </a:r>
          </a:p>
          <a:p>
            <a:pPr algn="just"/>
            <a:r>
              <a:rPr lang="en-US" sz="2400" dirty="0" smtClean="0">
                <a:solidFill>
                  <a:srgbClr val="0000CC"/>
                </a:solidFill>
              </a:rPr>
              <a:t>Beneficiaries have to undergo  BFD in order to increase the authentication accuracy (BFD printout is given listing the fingers with a rank &amp; Results stored in PoS)</a:t>
            </a:r>
          </a:p>
          <a:p>
            <a:pPr lvl="0" algn="just"/>
            <a:endParaRPr lang="en-US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 II -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ePOS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pilot in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Hyderabad -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6096000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45 shops - October 2012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Benefits  </a:t>
            </a:r>
            <a:r>
              <a:rPr lang="en-US" dirty="0" smtClean="0">
                <a:solidFill>
                  <a:srgbClr val="0000CC"/>
                </a:solidFill>
              </a:rPr>
              <a:t>- card holder 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 smtClean="0">
                <a:solidFill>
                  <a:srgbClr val="0000CC"/>
                </a:solidFill>
              </a:rPr>
              <a:t>Ration assured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 smtClean="0">
                <a:solidFill>
                  <a:srgbClr val="0000CC"/>
                </a:solidFill>
              </a:rPr>
              <a:t>Paper slips – transparency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Benefits - dept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 smtClean="0">
                <a:solidFill>
                  <a:srgbClr val="0000CC"/>
                </a:solidFill>
              </a:rPr>
              <a:t>Monitor whether the shop opened or not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 smtClean="0">
                <a:solidFill>
                  <a:srgbClr val="0000CC"/>
                </a:solidFill>
              </a:rPr>
              <a:t>System generated CBs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 smtClean="0">
                <a:solidFill>
                  <a:srgbClr val="0000CC"/>
                </a:solidFill>
              </a:rPr>
              <a:t>Savings </a:t>
            </a:r>
          </a:p>
          <a:p>
            <a:pPr lvl="2" algn="just"/>
            <a:r>
              <a:rPr lang="en-US" dirty="0" smtClean="0">
                <a:solidFill>
                  <a:srgbClr val="0000CC"/>
                </a:solidFill>
              </a:rPr>
              <a:t>10 %  - above seeding savings </a:t>
            </a:r>
          </a:p>
          <a:p>
            <a:pPr lvl="2" algn="just"/>
            <a:r>
              <a:rPr lang="en-US" dirty="0" smtClean="0">
                <a:solidFill>
                  <a:srgbClr val="0000CC"/>
                </a:solidFill>
              </a:rPr>
              <a:t>Approx Rs 54,000/- per shop per month</a:t>
            </a:r>
          </a:p>
          <a:p>
            <a:pPr lvl="2" algn="just"/>
            <a:r>
              <a:rPr lang="en-US" dirty="0" smtClean="0">
                <a:solidFill>
                  <a:srgbClr val="0000CC"/>
                </a:solidFill>
              </a:rPr>
              <a:t>6,48,000  per year per shop </a:t>
            </a:r>
          </a:p>
          <a:p>
            <a:pPr lvl="2" indent="-628650" algn="just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0000CC"/>
                </a:solidFill>
              </a:rPr>
              <a:t>Saved on </a:t>
            </a:r>
          </a:p>
          <a:p>
            <a:pPr lvl="2" algn="just"/>
            <a:r>
              <a:rPr lang="en-US" dirty="0" smtClean="0">
                <a:solidFill>
                  <a:srgbClr val="0000CC"/>
                </a:solidFill>
              </a:rPr>
              <a:t>other welfare schemes</a:t>
            </a:r>
          </a:p>
          <a:p>
            <a:pPr lvl="2" algn="just"/>
            <a:r>
              <a:rPr lang="en-US" sz="2600" dirty="0" smtClean="0">
                <a:solidFill>
                  <a:srgbClr val="0000CC"/>
                </a:solidFill>
              </a:rPr>
              <a:t>Seasonal migration</a:t>
            </a:r>
            <a:endParaRPr lang="en-US" dirty="0" smtClean="0">
              <a:solidFill>
                <a:srgbClr val="0000CC"/>
              </a:solidFill>
            </a:endParaRPr>
          </a:p>
          <a:p>
            <a:pPr algn="just"/>
            <a:r>
              <a:rPr lang="en-US" sz="3000" dirty="0" smtClean="0">
                <a:solidFill>
                  <a:srgbClr val="0040A8"/>
                </a:solidFill>
              </a:rPr>
              <a:t>Proposing portability after scaling </a:t>
            </a:r>
          </a:p>
          <a:p>
            <a:pPr algn="just"/>
            <a:r>
              <a:rPr lang="en-US" sz="3000" dirty="0" smtClean="0">
                <a:solidFill>
                  <a:srgbClr val="0040A8"/>
                </a:solidFill>
              </a:rPr>
              <a:t>CBs – through system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ePOS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Lessons</a:t>
            </a:r>
            <a:r>
              <a:rPr lang="en-US" sz="53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Learnt</a:t>
            </a:r>
            <a:r>
              <a:rPr lang="en-US" sz="53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n-US" sz="53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610600" cy="6400800"/>
          </a:xfrm>
        </p:spPr>
        <p:txBody>
          <a:bodyPr>
            <a:noAutofit/>
          </a:bodyPr>
          <a:lstStyle/>
          <a:p>
            <a:pPr algn="just"/>
            <a:r>
              <a:rPr lang="en-US" dirty="0" smtClean="0">
                <a:solidFill>
                  <a:srgbClr val="0000CC"/>
                </a:solidFill>
              </a:rPr>
              <a:t>Check the connectivity of available SIMS &amp; choose the best. DOCOMO, </a:t>
            </a:r>
            <a:r>
              <a:rPr lang="en-US" dirty="0" err="1" smtClean="0">
                <a:solidFill>
                  <a:srgbClr val="0000CC"/>
                </a:solidFill>
              </a:rPr>
              <a:t>airtel</a:t>
            </a:r>
            <a:r>
              <a:rPr lang="en-US" dirty="0" smtClean="0">
                <a:solidFill>
                  <a:srgbClr val="0000CC"/>
                </a:solidFill>
              </a:rPr>
              <a:t>, BSNL, PSTN of BSNL</a:t>
            </a:r>
          </a:p>
          <a:p>
            <a:pPr algn="just"/>
            <a:r>
              <a:rPr lang="en-US" dirty="0" smtClean="0">
                <a:solidFill>
                  <a:srgbClr val="0000CC"/>
                </a:solidFill>
              </a:rPr>
              <a:t>Seeding with correct </a:t>
            </a:r>
            <a:r>
              <a:rPr lang="en-US" dirty="0" err="1" smtClean="0">
                <a:solidFill>
                  <a:srgbClr val="0000CC"/>
                </a:solidFill>
              </a:rPr>
              <a:t>aadhaar</a:t>
            </a:r>
            <a:r>
              <a:rPr lang="en-US" dirty="0" smtClean="0">
                <a:solidFill>
                  <a:srgbClr val="0000CC"/>
                </a:solidFill>
              </a:rPr>
              <a:t>. Mismatches – wrong UID</a:t>
            </a:r>
          </a:p>
          <a:p>
            <a:pPr algn="just"/>
            <a:r>
              <a:rPr lang="en-US" dirty="0" smtClean="0">
                <a:solidFill>
                  <a:srgbClr val="0000CC"/>
                </a:solidFill>
              </a:rPr>
              <a:t>Series of talks with dealers, political representatives, crowd management at FP shops helped. </a:t>
            </a:r>
            <a:r>
              <a:rPr lang="en-US" dirty="0" err="1" smtClean="0">
                <a:solidFill>
                  <a:srgbClr val="0000CC"/>
                </a:solidFill>
              </a:rPr>
              <a:t>ASo</a:t>
            </a:r>
            <a:r>
              <a:rPr lang="en-US" dirty="0" smtClean="0">
                <a:solidFill>
                  <a:srgbClr val="0000CC"/>
                </a:solidFill>
              </a:rPr>
              <a:t> had to give a demo to local MLA</a:t>
            </a:r>
          </a:p>
          <a:p>
            <a:pPr algn="just"/>
            <a:r>
              <a:rPr lang="en-US" dirty="0" smtClean="0">
                <a:solidFill>
                  <a:srgbClr val="0000CC"/>
                </a:solidFill>
              </a:rPr>
              <a:t>UID seeding at shop for unseeded only. For editing better do at office.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C:\Users\cro\Desktop\cro files\Pictur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8077200" cy="4343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3400" y="4343400"/>
            <a:ext cx="7772400" cy="15696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Handwriting" pitchFamily="66" charset="0"/>
                <a:cs typeface="+mn-cs"/>
              </a:rPr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2B60-5A94-4513-9B60-F3FFC3BC7F9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TO END COMPUTERISATION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5410200"/>
          </a:xfrm>
        </p:spPr>
        <p:txBody>
          <a:bodyPr/>
          <a:lstStyle/>
          <a:p>
            <a:pPr indent="3175">
              <a:buNone/>
            </a:pPr>
            <a:r>
              <a:rPr lang="en-US" dirty="0" smtClean="0">
                <a:solidFill>
                  <a:srgbClr val="0040A8"/>
                </a:solidFill>
              </a:rPr>
              <a:t>Aadhar backbone</a:t>
            </a:r>
          </a:p>
          <a:p>
            <a:pPr indent="3175">
              <a:buNone/>
            </a:pPr>
            <a:r>
              <a:rPr lang="en-US" dirty="0" smtClean="0">
                <a:solidFill>
                  <a:srgbClr val="0040A8"/>
                </a:solidFill>
              </a:rPr>
              <a:t>Component I</a:t>
            </a:r>
          </a:p>
          <a:p>
            <a:pPr lvl="1" indent="3175"/>
            <a:r>
              <a:rPr lang="en-US" sz="3200" dirty="0" smtClean="0">
                <a:solidFill>
                  <a:srgbClr val="0040A8"/>
                </a:solidFill>
              </a:rPr>
              <a:t> ePDS – entire Telangana</a:t>
            </a:r>
          </a:p>
          <a:p>
            <a:pPr lvl="1" indent="3175"/>
            <a:r>
              <a:rPr lang="en-US" sz="3200" dirty="0" smtClean="0">
                <a:solidFill>
                  <a:srgbClr val="0040A8"/>
                </a:solidFill>
              </a:rPr>
              <a:t>Supply Chain Management – Vehicle Tracking system  -1 circle in Hyderabad. </a:t>
            </a:r>
          </a:p>
          <a:p>
            <a:pPr indent="3175">
              <a:buNone/>
            </a:pPr>
            <a:r>
              <a:rPr lang="en-US" dirty="0" smtClean="0">
                <a:solidFill>
                  <a:srgbClr val="0040A8"/>
                </a:solidFill>
              </a:rPr>
              <a:t>Component II</a:t>
            </a:r>
          </a:p>
          <a:p>
            <a:pPr lvl="1" indent="3175"/>
            <a:r>
              <a:rPr lang="en-US" sz="3200" dirty="0" smtClean="0">
                <a:solidFill>
                  <a:srgbClr val="0040A8"/>
                </a:solidFill>
              </a:rPr>
              <a:t>FP shop automation – 45 shops in Hyderabad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BD3D3-D97A-4A2E-BBF3-DA844B64D7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USAGE OF AADHAR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4400" dirty="0" smtClean="0">
                <a:solidFill>
                  <a:srgbClr val="0000CC"/>
                </a:solidFill>
              </a:rPr>
              <a:t>Seeding  in ration card database - savings</a:t>
            </a:r>
          </a:p>
          <a:p>
            <a:pPr marL="342900" lvl="1" indent="-34290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4400" dirty="0" smtClean="0">
                <a:solidFill>
                  <a:srgbClr val="0000CC"/>
                </a:solidFill>
              </a:rPr>
              <a:t>Aadhar – common field to pull data from other databases</a:t>
            </a:r>
          </a:p>
          <a:p>
            <a:pPr marL="742950" lvl="2" indent="-34290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00CC"/>
                </a:solidFill>
              </a:rPr>
              <a:t>LPG data base – Savings in Kerosene allocation</a:t>
            </a:r>
          </a:p>
          <a:p>
            <a:pPr marL="742950" lvl="2" indent="-34290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00CC"/>
                </a:solidFill>
              </a:rPr>
              <a:t>Eligibility of House holds from </a:t>
            </a:r>
            <a:r>
              <a:rPr lang="en-US" sz="3200" dirty="0" err="1" smtClean="0">
                <a:solidFill>
                  <a:srgbClr val="0000CC"/>
                </a:solidFill>
              </a:rPr>
              <a:t>Samagra</a:t>
            </a:r>
            <a:r>
              <a:rPr lang="en-US" sz="3200" dirty="0" smtClean="0">
                <a:solidFill>
                  <a:srgbClr val="0000CC"/>
                </a:solidFill>
              </a:rPr>
              <a:t> Survey data for new Food security cards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4400" dirty="0" err="1" smtClean="0">
                <a:solidFill>
                  <a:srgbClr val="0000CC"/>
                </a:solidFill>
              </a:rPr>
              <a:t>ePOS</a:t>
            </a:r>
            <a:r>
              <a:rPr lang="en-US" sz="4400" dirty="0" smtClean="0">
                <a:solidFill>
                  <a:srgbClr val="0000CC"/>
                </a:solidFill>
              </a:rPr>
              <a:t> – online Aadhar authentication of card holder – savings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4400" dirty="0" smtClean="0">
                <a:solidFill>
                  <a:srgbClr val="0000CC"/>
                </a:solidFill>
              </a:rPr>
              <a:t>No pink cards – only </a:t>
            </a:r>
            <a:r>
              <a:rPr lang="en-US" sz="4400" dirty="0" err="1" smtClean="0">
                <a:solidFill>
                  <a:srgbClr val="0000CC"/>
                </a:solidFill>
              </a:rPr>
              <a:t>aadhar</a:t>
            </a:r>
            <a:r>
              <a:rPr lang="en-US" sz="4400" dirty="0" smtClean="0">
                <a:solidFill>
                  <a:srgbClr val="0000CC"/>
                </a:solidFill>
              </a:rPr>
              <a:t> as ID proof</a:t>
            </a:r>
          </a:p>
          <a:p>
            <a:pPr lvl="1" algn="just">
              <a:lnSpc>
                <a:spcPct val="110000"/>
              </a:lnSpc>
            </a:pPr>
            <a:endParaRPr lang="en-US" sz="4000" dirty="0" smtClean="0"/>
          </a:p>
          <a:p>
            <a:pPr algn="just">
              <a:lnSpc>
                <a:spcPct val="110000"/>
              </a:lnSpc>
            </a:pPr>
            <a:endParaRPr lang="en-US" sz="4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EFC-17EA-4665-AADC-4CAB9A12D63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SEEDING – Beginnings - Hyderabad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6019800"/>
          </a:xfrm>
        </p:spPr>
        <p:txBody>
          <a:bodyPr>
            <a:normAutofit fontScale="62500" lnSpcReduction="20000"/>
          </a:bodyPr>
          <a:lstStyle/>
          <a:p>
            <a:r>
              <a:rPr lang="en-US" sz="4600" dirty="0" smtClean="0">
                <a:solidFill>
                  <a:srgbClr val="0000CC"/>
                </a:solidFill>
              </a:rPr>
              <a:t>Collected Xerox copies of EID/UID from ration card holders</a:t>
            </a:r>
            <a:r>
              <a:rPr lang="en-US" dirty="0" smtClean="0"/>
              <a:t>. </a:t>
            </a:r>
          </a:p>
          <a:p>
            <a:pPr marL="742950" lvl="2" indent="-342900"/>
            <a:r>
              <a:rPr lang="en-US" sz="3800" dirty="0" smtClean="0">
                <a:solidFill>
                  <a:srgbClr val="0000CC"/>
                </a:solidFill>
              </a:rPr>
              <a:t>Format given</a:t>
            </a:r>
          </a:p>
          <a:p>
            <a:pPr marL="742950" lvl="2" indent="-342900"/>
            <a:r>
              <a:rPr lang="en-US" sz="3800" dirty="0" smtClean="0">
                <a:solidFill>
                  <a:srgbClr val="0000CC"/>
                </a:solidFill>
              </a:rPr>
              <a:t>EID/UID for each member in the family.</a:t>
            </a:r>
          </a:p>
          <a:p>
            <a:pPr marL="742950" lvl="2" indent="-342900"/>
            <a:r>
              <a:rPr lang="en-US" sz="3800" dirty="0" smtClean="0">
                <a:solidFill>
                  <a:srgbClr val="0000CC"/>
                </a:solidFill>
              </a:rPr>
              <a:t>does not give – reason mentioned  - married /migrated / dead.</a:t>
            </a:r>
          </a:p>
          <a:p>
            <a:r>
              <a:rPr lang="en-US" sz="4600" dirty="0" smtClean="0">
                <a:solidFill>
                  <a:srgbClr val="0000CC"/>
                </a:solidFill>
              </a:rPr>
              <a:t>Methods of collection</a:t>
            </a:r>
          </a:p>
          <a:p>
            <a:pPr marL="742950" lvl="2" indent="-342900"/>
            <a:r>
              <a:rPr lang="en-US" sz="3800" dirty="0" smtClean="0">
                <a:solidFill>
                  <a:srgbClr val="0000CC"/>
                </a:solidFill>
              </a:rPr>
              <a:t>In each circle (9 circles) – top 10 inorganic seeded shops</a:t>
            </a:r>
          </a:p>
          <a:p>
            <a:pPr marL="742950" lvl="2" indent="-342900"/>
            <a:r>
              <a:rPr lang="en-US" sz="3800" dirty="0" smtClean="0">
                <a:solidFill>
                  <a:srgbClr val="0000CC"/>
                </a:solidFill>
              </a:rPr>
              <a:t>Inspectors attached to the shops to collect EID/UID.</a:t>
            </a:r>
          </a:p>
          <a:p>
            <a:pPr marL="742950" lvl="2" indent="-342900"/>
            <a:r>
              <a:rPr lang="en-US" sz="3800" dirty="0" smtClean="0">
                <a:solidFill>
                  <a:srgbClr val="0000CC"/>
                </a:solidFill>
              </a:rPr>
              <a:t>Later FP shop dealers collected the EID/UID.</a:t>
            </a:r>
          </a:p>
          <a:p>
            <a:pPr marL="742950" lvl="2" indent="-342900"/>
            <a:r>
              <a:rPr lang="en-US" sz="3800" dirty="0" smtClean="0">
                <a:solidFill>
                  <a:srgbClr val="0000CC"/>
                </a:solidFill>
              </a:rPr>
              <a:t>Other </a:t>
            </a:r>
            <a:r>
              <a:rPr lang="en-US" sz="3800" dirty="0" err="1" smtClean="0">
                <a:solidFill>
                  <a:srgbClr val="0000CC"/>
                </a:solidFill>
              </a:rPr>
              <a:t>Dists</a:t>
            </a:r>
            <a:r>
              <a:rPr lang="en-US" sz="3800" dirty="0" smtClean="0">
                <a:solidFill>
                  <a:srgbClr val="0000CC"/>
                </a:solidFill>
              </a:rPr>
              <a:t> also through FP shops</a:t>
            </a:r>
          </a:p>
          <a:p>
            <a:r>
              <a:rPr lang="en-US" sz="4600" dirty="0" smtClean="0">
                <a:solidFill>
                  <a:srgbClr val="0000CC"/>
                </a:solidFill>
              </a:rPr>
              <a:t>Purpose of collection</a:t>
            </a:r>
          </a:p>
          <a:p>
            <a:pPr marL="742950" lvl="2" indent="-342900"/>
            <a:r>
              <a:rPr lang="en-US" sz="3800" dirty="0" smtClean="0">
                <a:solidFill>
                  <a:srgbClr val="0000CC"/>
                </a:solidFill>
              </a:rPr>
              <a:t>To confirm inorganic seeding – KYR+ data</a:t>
            </a:r>
          </a:p>
          <a:p>
            <a:pPr marL="742950" lvl="2" indent="-342900"/>
            <a:r>
              <a:rPr lang="en-US" sz="3800" dirty="0" smtClean="0">
                <a:solidFill>
                  <a:srgbClr val="0000CC"/>
                </a:solidFill>
              </a:rPr>
              <a:t>For Organic seeding -To enter EID /UID manually into Ration Card Database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– Resistance to Acceptance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868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900" dirty="0" smtClean="0">
                <a:solidFill>
                  <a:srgbClr val="0000CC"/>
                </a:solidFill>
              </a:rPr>
              <a:t>Strong resentment from public - 2012</a:t>
            </a:r>
          </a:p>
          <a:p>
            <a:pPr lvl="1"/>
            <a:r>
              <a:rPr lang="en-US" sz="2900" dirty="0" smtClean="0">
                <a:solidFill>
                  <a:srgbClr val="0000CC"/>
                </a:solidFill>
              </a:rPr>
              <a:t>Refusal to give</a:t>
            </a:r>
          </a:p>
          <a:p>
            <a:pPr lvl="1"/>
            <a:r>
              <a:rPr lang="en-US" sz="2900" dirty="0" smtClean="0">
                <a:solidFill>
                  <a:srgbClr val="0000CC"/>
                </a:solidFill>
              </a:rPr>
              <a:t>Court litigation.</a:t>
            </a:r>
          </a:p>
          <a:p>
            <a:pPr>
              <a:buFont typeface="Wingdings" pitchFamily="2" charset="2"/>
              <a:buChar char="q"/>
            </a:pPr>
            <a:r>
              <a:rPr lang="en-US" sz="2900" dirty="0" smtClean="0">
                <a:solidFill>
                  <a:srgbClr val="0000CC"/>
                </a:solidFill>
              </a:rPr>
              <a:t>Acceptance with reluctance-</a:t>
            </a:r>
          </a:p>
          <a:p>
            <a:pPr lvl="1"/>
            <a:r>
              <a:rPr lang="en-US" sz="2900" dirty="0" smtClean="0">
                <a:solidFill>
                  <a:srgbClr val="0000CC"/>
                </a:solidFill>
              </a:rPr>
              <a:t>Public awareness by personally visiting the FP shops</a:t>
            </a:r>
          </a:p>
          <a:p>
            <a:pPr lvl="1"/>
            <a:r>
              <a:rPr lang="en-US" sz="2900" dirty="0" smtClean="0">
                <a:solidFill>
                  <a:srgbClr val="0000CC"/>
                </a:solidFill>
              </a:rPr>
              <a:t>Appealing to the public representatives in various forums – benefits of Aadhar</a:t>
            </a:r>
          </a:p>
          <a:p>
            <a:pPr>
              <a:buFont typeface="Wingdings" pitchFamily="2" charset="2"/>
              <a:buChar char="q"/>
            </a:pPr>
            <a:r>
              <a:rPr lang="en-US" sz="2900" dirty="0" smtClean="0">
                <a:solidFill>
                  <a:srgbClr val="0000CC"/>
                </a:solidFill>
              </a:rPr>
              <a:t>Mid 2013 – new applications given with EID/UID . Voluntary acceptance.</a:t>
            </a:r>
          </a:p>
          <a:p>
            <a:pPr lvl="1">
              <a:buNone/>
            </a:pPr>
            <a:r>
              <a:rPr lang="en-US" sz="2900" dirty="0" smtClean="0">
                <a:solidFill>
                  <a:srgbClr val="0000CC"/>
                </a:solidFill>
              </a:rPr>
              <a:t>- How ----- Benefits of </a:t>
            </a:r>
            <a:r>
              <a:rPr lang="en-US" sz="3600" i="1" dirty="0" smtClean="0">
                <a:solidFill>
                  <a:srgbClr val="0000CC"/>
                </a:solidFill>
              </a:rPr>
              <a:t>seeding</a:t>
            </a:r>
            <a:endParaRPr lang="en-US" sz="2900" i="1" dirty="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SEEDING – BENEFIT TO CARD HOLDER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6019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Activation at the local office</a:t>
            </a:r>
          </a:p>
          <a:p>
            <a:r>
              <a:rPr lang="en-US" sz="2800" dirty="0" smtClean="0">
                <a:solidFill>
                  <a:srgbClr val="0000CC"/>
                </a:solidFill>
              </a:rPr>
              <a:t>Some of the cards activated belonged to very poor persons, whose cards were deleted in 2009 field survey and were running from office to office since then</a:t>
            </a:r>
          </a:p>
          <a:p>
            <a:r>
              <a:rPr lang="en-US" sz="2800" dirty="0" smtClean="0">
                <a:solidFill>
                  <a:srgbClr val="0000CC"/>
                </a:solidFill>
              </a:rPr>
              <a:t>Whenever a card holder comes with his EID/UID the inspector verifies and the ASO activates the card after software checks for duplicates </a:t>
            </a:r>
          </a:p>
          <a:p>
            <a:r>
              <a:rPr lang="en-US" sz="2800" dirty="0" smtClean="0">
                <a:solidFill>
                  <a:srgbClr val="0000CC"/>
                </a:solidFill>
              </a:rPr>
              <a:t>So the system is citizen friendly to the genuine card holders.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Since one year 37,438 BPL cards have been activated</a:t>
            </a:r>
            <a:r>
              <a:rPr lang="en-US" sz="2800" dirty="0" smtClean="0">
                <a:solidFill>
                  <a:srgbClr val="0000CC"/>
                </a:solidFill>
              </a:rPr>
              <a:t>.</a:t>
            </a:r>
            <a:endParaRPr lang="en-US" sz="3200" dirty="0" smtClean="0">
              <a:solidFill>
                <a:srgbClr val="0000CC"/>
              </a:solidFill>
            </a:endParaRPr>
          </a:p>
          <a:p>
            <a:endParaRPr lang="en-US" sz="3600" dirty="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SEEDING – BENEFIT TO DEPT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6019800"/>
          </a:xfrm>
        </p:spPr>
        <p:txBody>
          <a:bodyPr>
            <a:normAutofit/>
          </a:bodyPr>
          <a:lstStyle/>
          <a:p>
            <a:pPr algn="just"/>
            <a:r>
              <a:rPr lang="en-US" sz="2900" dirty="0" smtClean="0">
                <a:solidFill>
                  <a:srgbClr val="0000CC"/>
                </a:solidFill>
              </a:rPr>
              <a:t>Validations in seeding – </a:t>
            </a:r>
          </a:p>
          <a:p>
            <a:pPr lvl="1" algn="just"/>
            <a:r>
              <a:rPr lang="en-US" sz="2900" dirty="0" smtClean="0">
                <a:solidFill>
                  <a:srgbClr val="0000CC"/>
                </a:solidFill>
              </a:rPr>
              <a:t>duplicates not allowed.</a:t>
            </a:r>
          </a:p>
          <a:p>
            <a:pPr lvl="1" algn="just"/>
            <a:r>
              <a:rPr lang="en-US" sz="2900" dirty="0" smtClean="0">
                <a:solidFill>
                  <a:srgbClr val="0000CC"/>
                </a:solidFill>
              </a:rPr>
              <a:t>Algorithms introduced</a:t>
            </a:r>
          </a:p>
          <a:p>
            <a:pPr algn="just"/>
            <a:r>
              <a:rPr lang="en-US" sz="3300" dirty="0" smtClean="0">
                <a:solidFill>
                  <a:srgbClr val="0000CC"/>
                </a:solidFill>
              </a:rPr>
              <a:t>Prune existing cards</a:t>
            </a:r>
          </a:p>
          <a:p>
            <a:pPr lvl="1"/>
            <a:r>
              <a:rPr lang="en-US" sz="3000" dirty="0" smtClean="0">
                <a:solidFill>
                  <a:srgbClr val="0000CC"/>
                </a:solidFill>
              </a:rPr>
              <a:t>Seed EID/UID if persons are available</a:t>
            </a:r>
          </a:p>
          <a:p>
            <a:pPr lvl="1"/>
            <a:r>
              <a:rPr lang="en-US" sz="3000" dirty="0" smtClean="0">
                <a:solidFill>
                  <a:srgbClr val="0000CC"/>
                </a:solidFill>
              </a:rPr>
              <a:t>If EID is rejected, facilitate for re enrollment</a:t>
            </a:r>
          </a:p>
          <a:p>
            <a:pPr lvl="1"/>
            <a:r>
              <a:rPr lang="en-US" sz="3000" dirty="0" smtClean="0">
                <a:solidFill>
                  <a:srgbClr val="0000CC"/>
                </a:solidFill>
              </a:rPr>
              <a:t>If EID is pending, request UIDIA for priority processing.</a:t>
            </a:r>
          </a:p>
          <a:p>
            <a:pPr lvl="1"/>
            <a:r>
              <a:rPr lang="en-US" sz="3000" dirty="0" smtClean="0">
                <a:solidFill>
                  <a:srgbClr val="0000CC"/>
                </a:solidFill>
              </a:rPr>
              <a:t>Deactivate if the person is not found. Bogus removed</a:t>
            </a:r>
          </a:p>
          <a:p>
            <a:pPr lvl="1" algn="just"/>
            <a:endParaRPr lang="en-US" sz="2900" dirty="0" smtClean="0">
              <a:solidFill>
                <a:srgbClr val="0000CC"/>
              </a:solidFill>
            </a:endParaRPr>
          </a:p>
          <a:p>
            <a:endParaRPr lang="en-US" sz="3300" dirty="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AADHAR SEEDING - Hyderabad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0000CC"/>
                </a:solidFill>
              </a:rPr>
              <a:t>BPL cards – </a:t>
            </a:r>
            <a:r>
              <a:rPr lang="en-US" sz="3600" b="1" dirty="0" smtClean="0">
                <a:solidFill>
                  <a:srgbClr val="0040A8"/>
                </a:solidFill>
              </a:rPr>
              <a:t>6,23,807 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0000CC"/>
                </a:solidFill>
              </a:rPr>
              <a:t>Units – </a:t>
            </a:r>
            <a:r>
              <a:rPr lang="en-US" sz="3600" b="1" dirty="0" smtClean="0">
                <a:solidFill>
                  <a:srgbClr val="0040A8"/>
                </a:solidFill>
              </a:rPr>
              <a:t>20,94,155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0000CC"/>
                </a:solidFill>
              </a:rPr>
              <a:t>Seeded units – </a:t>
            </a:r>
            <a:r>
              <a:rPr lang="en-US" sz="3600" b="1" dirty="0" smtClean="0">
                <a:solidFill>
                  <a:srgbClr val="0040A8"/>
                </a:solidFill>
              </a:rPr>
              <a:t>20,93,718  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0000CC"/>
                </a:solidFill>
              </a:rPr>
              <a:t>% of seeding – </a:t>
            </a:r>
            <a:r>
              <a:rPr lang="en-US" sz="3600" b="1" dirty="0" smtClean="0">
                <a:solidFill>
                  <a:srgbClr val="0040A8"/>
                </a:solidFill>
              </a:rPr>
              <a:t>99.98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EFC-17EA-4665-AADC-4CAB9A12D63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1896</TotalTime>
  <Words>1399</Words>
  <Application>Microsoft Office PowerPoint</Application>
  <PresentationFormat>On-screen Show (4:3)</PresentationFormat>
  <Paragraphs>243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Ration cards – Reaching the needy</vt:lpstr>
      <vt:lpstr>Over view</vt:lpstr>
      <vt:lpstr>END TO END COMPUTERISATION</vt:lpstr>
      <vt:lpstr>USAGE OF AADHAR</vt:lpstr>
      <vt:lpstr>SEEDING – Beginnings - Hyderabad</vt:lpstr>
      <vt:lpstr>PUBLIC – Resistance to Acceptance</vt:lpstr>
      <vt:lpstr>SEEDING – BENEFIT TO CARD HOLDER</vt:lpstr>
      <vt:lpstr>SEEDING – BENEFIT TO DEPT</vt:lpstr>
      <vt:lpstr>STATUS OF AADHAR SEEDING - Hyderabad</vt:lpstr>
      <vt:lpstr>Savings  - HYDERABAD</vt:lpstr>
      <vt:lpstr>STATUS OF AADHAR SEEDING – Telangana </vt:lpstr>
      <vt:lpstr>Savings – Telangana State</vt:lpstr>
      <vt:lpstr>AADHAR AS COMMON FIELD</vt:lpstr>
      <vt:lpstr>AADHAR AS COMMON FIELD ---</vt:lpstr>
      <vt:lpstr>AADHAR AS COMMON FIELD ---</vt:lpstr>
      <vt:lpstr>COMPONENT I - ePDS - modules</vt:lpstr>
      <vt:lpstr>ePDS – RCM - DKR generation</vt:lpstr>
      <vt:lpstr>ePDS – RCM - Mutations</vt:lpstr>
      <vt:lpstr>ePDS – Allocation</vt:lpstr>
      <vt:lpstr>SUPLY CHAIN MANAGEMENT</vt:lpstr>
      <vt:lpstr>SUPLY CHAIN MANAGEMENT</vt:lpstr>
      <vt:lpstr>COMPONENT II - ePOS pilot in Hyderabad - Process Flow</vt:lpstr>
      <vt:lpstr>COMPONENT II - ePOS pilot in Hyderabad - benefits</vt:lpstr>
      <vt:lpstr>ePOS - Lessons Learnt …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cro</dc:creator>
  <cp:lastModifiedBy>cro</cp:lastModifiedBy>
  <cp:revision>340</cp:revision>
  <dcterms:created xsi:type="dcterms:W3CDTF">2014-07-06T06:10:06Z</dcterms:created>
  <dcterms:modified xsi:type="dcterms:W3CDTF">2014-10-27T05:38:01Z</dcterms:modified>
</cp:coreProperties>
</file>